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69"/>
  </p:handoutMasterIdLst>
  <p:sldIdLst>
    <p:sldId id="256" r:id="rId2"/>
    <p:sldId id="381" r:id="rId3"/>
    <p:sldId id="435" r:id="rId4"/>
    <p:sldId id="383" r:id="rId5"/>
    <p:sldId id="384" r:id="rId6"/>
    <p:sldId id="385" r:id="rId7"/>
    <p:sldId id="386" r:id="rId8"/>
    <p:sldId id="389" r:id="rId9"/>
    <p:sldId id="394" r:id="rId10"/>
    <p:sldId id="392" r:id="rId11"/>
    <p:sldId id="390" r:id="rId12"/>
    <p:sldId id="391" r:id="rId13"/>
    <p:sldId id="395" r:id="rId14"/>
    <p:sldId id="397" r:id="rId15"/>
    <p:sldId id="398" r:id="rId16"/>
    <p:sldId id="400" r:id="rId17"/>
    <p:sldId id="399" r:id="rId18"/>
    <p:sldId id="401" r:id="rId19"/>
    <p:sldId id="402" r:id="rId20"/>
    <p:sldId id="404" r:id="rId21"/>
    <p:sldId id="407" r:id="rId22"/>
    <p:sldId id="408" r:id="rId23"/>
    <p:sldId id="393" r:id="rId24"/>
    <p:sldId id="403" r:id="rId25"/>
    <p:sldId id="405" r:id="rId26"/>
    <p:sldId id="406" r:id="rId27"/>
    <p:sldId id="409" r:id="rId28"/>
    <p:sldId id="410" r:id="rId29"/>
    <p:sldId id="411" r:id="rId30"/>
    <p:sldId id="412" r:id="rId31"/>
    <p:sldId id="413" r:id="rId32"/>
    <p:sldId id="414" r:id="rId33"/>
    <p:sldId id="415" r:id="rId34"/>
    <p:sldId id="416" r:id="rId35"/>
    <p:sldId id="417" r:id="rId36"/>
    <p:sldId id="418" r:id="rId37"/>
    <p:sldId id="423" r:id="rId38"/>
    <p:sldId id="419" r:id="rId39"/>
    <p:sldId id="420" r:id="rId40"/>
    <p:sldId id="421" r:id="rId41"/>
    <p:sldId id="422" r:id="rId42"/>
    <p:sldId id="424" r:id="rId43"/>
    <p:sldId id="425" r:id="rId44"/>
    <p:sldId id="427" r:id="rId45"/>
    <p:sldId id="432" r:id="rId46"/>
    <p:sldId id="430" r:id="rId47"/>
    <p:sldId id="446" r:id="rId48"/>
    <p:sldId id="436" r:id="rId49"/>
    <p:sldId id="431" r:id="rId50"/>
    <p:sldId id="433" r:id="rId51"/>
    <p:sldId id="388" r:id="rId52"/>
    <p:sldId id="426" r:id="rId53"/>
    <p:sldId id="396" r:id="rId54"/>
    <p:sldId id="437" r:id="rId55"/>
    <p:sldId id="438" r:id="rId56"/>
    <p:sldId id="440" r:id="rId57"/>
    <p:sldId id="439" r:id="rId58"/>
    <p:sldId id="434" r:id="rId59"/>
    <p:sldId id="445" r:id="rId60"/>
    <p:sldId id="447" r:id="rId61"/>
    <p:sldId id="448" r:id="rId62"/>
    <p:sldId id="449" r:id="rId63"/>
    <p:sldId id="428" r:id="rId64"/>
    <p:sldId id="441" r:id="rId65"/>
    <p:sldId id="442" r:id="rId66"/>
    <p:sldId id="443" r:id="rId67"/>
    <p:sldId id="444" r:id="rId6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92" autoAdjust="0"/>
  </p:normalViewPr>
  <p:slideViewPr>
    <p:cSldViewPr>
      <p:cViewPr varScale="1">
        <p:scale>
          <a:sx n="56" d="100"/>
          <a:sy n="56" d="100"/>
        </p:scale>
        <p:origin x="487" y="31"/>
      </p:cViewPr>
      <p:guideLst>
        <p:guide orient="horz" pos="2160"/>
        <p:guide pos="2880"/>
      </p:guideLst>
    </p:cSldViewPr>
  </p:slideViewPr>
  <p:outlineViewPr>
    <p:cViewPr>
      <p:scale>
        <a:sx n="33" d="100"/>
        <a:sy n="33" d="100"/>
      </p:scale>
      <p:origin x="0" y="2250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3C58E10-BAB9-49E1-B932-9BA353366F31}" type="datetimeFigureOut">
              <a:rPr lang="en-US"/>
              <a:pPr>
                <a:defRPr/>
              </a:pPr>
              <a:t>2/17/2017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94B1932A-7A5A-4972-8853-6486461ECCA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CEECD204-54C3-4FF7-B365-F2B59ACED82A}" type="datetimeFigureOut">
              <a:rPr lang="en-US"/>
              <a:pPr>
                <a:defRPr/>
              </a:pPr>
              <a:t>2/17/2017</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F43852B3-302C-4064-87AF-B5D07BCA23EE}" type="slidenum">
              <a:rPr lang="en-US" altLang="en-US"/>
              <a:pPr>
                <a:defRPr/>
              </a:pPr>
              <a:t>‹#›</a:t>
            </a:fld>
            <a:endParaRPr lang="en-US" altLang="en-US"/>
          </a:p>
        </p:txBody>
      </p:sp>
    </p:spTree>
    <p:extLst>
      <p:ext uri="{BB962C8B-B14F-4D97-AF65-F5344CB8AC3E}">
        <p14:creationId xmlns:p14="http://schemas.microsoft.com/office/powerpoint/2010/main" val="8764823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8A9BD58E-84DC-4CA5-92E2-7068E2CDBADA}" type="datetimeFigureOut">
              <a:rPr lang="en-US"/>
              <a:pPr>
                <a:defRPr/>
              </a:pPr>
              <a:t>2/17/2017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A42B29B-26BD-4A8A-87F4-AAA5CECAF430}" type="slidenum">
              <a:rPr lang="en-US" altLang="en-US"/>
              <a:pPr>
                <a:defRPr/>
              </a:pPr>
              <a:t>‹#›</a:t>
            </a:fld>
            <a:endParaRPr lang="en-US" altLang="en-US"/>
          </a:p>
        </p:txBody>
      </p:sp>
    </p:spTree>
    <p:extLst>
      <p:ext uri="{BB962C8B-B14F-4D97-AF65-F5344CB8AC3E}">
        <p14:creationId xmlns:p14="http://schemas.microsoft.com/office/powerpoint/2010/main" val="168406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A0C922D6-1F3F-42DC-95BB-0ADE60F0D42F}" type="datetimeFigureOut">
              <a:rPr lang="en-US"/>
              <a:pPr>
                <a:defRPr/>
              </a:pPr>
              <a:t>2/17/2017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8DBA116-F7C7-4E4D-A743-36D47B1C6E6A}" type="slidenum">
              <a:rPr lang="en-US" altLang="en-US"/>
              <a:pPr>
                <a:defRPr/>
              </a:pPr>
              <a:t>‹#›</a:t>
            </a:fld>
            <a:endParaRPr lang="en-US" altLang="en-US"/>
          </a:p>
        </p:txBody>
      </p:sp>
    </p:spTree>
    <p:extLst>
      <p:ext uri="{BB962C8B-B14F-4D97-AF65-F5344CB8AC3E}">
        <p14:creationId xmlns:p14="http://schemas.microsoft.com/office/powerpoint/2010/main" val="124378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AC7213F6-8BFC-4CC4-8EBC-671BE6F2B302}" type="datetimeFigureOut">
              <a:rPr lang="en-US"/>
              <a:pPr>
                <a:defRPr/>
              </a:pPr>
              <a:t>2/17/2017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28E900F-F549-4279-B72B-0BBEB5A96DD4}" type="slidenum">
              <a:rPr lang="en-US" altLang="en-US"/>
              <a:pPr>
                <a:defRPr/>
              </a:pPr>
              <a:t>‹#›</a:t>
            </a:fld>
            <a:endParaRPr lang="en-US" altLang="en-US"/>
          </a:p>
        </p:txBody>
      </p:sp>
    </p:spTree>
    <p:extLst>
      <p:ext uri="{BB962C8B-B14F-4D97-AF65-F5344CB8AC3E}">
        <p14:creationId xmlns:p14="http://schemas.microsoft.com/office/powerpoint/2010/main" val="1479370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908B9A6-E3F4-4590-A9FE-56FFC98EDFA2}" type="datetimeFigureOut">
              <a:rPr lang="en-US"/>
              <a:pPr>
                <a:defRPr/>
              </a:pPr>
              <a:t>2/17/2017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363CE225-1E18-4061-9E98-3CAE8E875FEB}" type="slidenum">
              <a:rPr lang="en-US" altLang="en-US"/>
              <a:pPr>
                <a:defRPr/>
              </a:pPr>
              <a:t>‹#›</a:t>
            </a:fld>
            <a:endParaRPr lang="en-US" altLang="en-US"/>
          </a:p>
        </p:txBody>
      </p:sp>
    </p:spTree>
    <p:extLst>
      <p:ext uri="{BB962C8B-B14F-4D97-AF65-F5344CB8AC3E}">
        <p14:creationId xmlns:p14="http://schemas.microsoft.com/office/powerpoint/2010/main" val="32173628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1224DEE6-4041-44EA-B36E-93080087D7FD}" type="datetimeFigureOut">
              <a:rPr lang="en-US"/>
              <a:pPr>
                <a:defRPr/>
              </a:pPr>
              <a:t>2/17/2017</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40E07B5-F6CC-4DC2-B24C-71AB327DBE96}" type="slidenum">
              <a:rPr lang="en-US" altLang="en-US"/>
              <a:pPr>
                <a:defRPr/>
              </a:pPr>
              <a:t>‹#›</a:t>
            </a:fld>
            <a:endParaRPr lang="en-US" altLang="en-US"/>
          </a:p>
        </p:txBody>
      </p:sp>
    </p:spTree>
    <p:extLst>
      <p:ext uri="{BB962C8B-B14F-4D97-AF65-F5344CB8AC3E}">
        <p14:creationId xmlns:p14="http://schemas.microsoft.com/office/powerpoint/2010/main" val="375634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BA79143E-D8C1-48B6-A39B-84CB5DA42CE8}" type="datetimeFigureOut">
              <a:rPr lang="en-US"/>
              <a:pPr>
                <a:defRPr/>
              </a:pPr>
              <a:t>2/17/2017</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637913D-3428-4079-BDD2-AE11AA156E6C}" type="slidenum">
              <a:rPr lang="en-US" altLang="en-US"/>
              <a:pPr>
                <a:defRPr/>
              </a:pPr>
              <a:t>‹#›</a:t>
            </a:fld>
            <a:endParaRPr lang="en-US" altLang="en-US"/>
          </a:p>
        </p:txBody>
      </p:sp>
    </p:spTree>
    <p:extLst>
      <p:ext uri="{BB962C8B-B14F-4D97-AF65-F5344CB8AC3E}">
        <p14:creationId xmlns:p14="http://schemas.microsoft.com/office/powerpoint/2010/main" val="596025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9FC6B540-0965-4D61-9C73-191F7E09C05C}" type="datetimeFigureOut">
              <a:rPr lang="en-US"/>
              <a:pPr>
                <a:defRPr/>
              </a:pPr>
              <a:t>2/17/2017</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85301B1-5054-47D0-9AAC-6F52826E1EB8}" type="slidenum">
              <a:rPr lang="en-US" altLang="en-US"/>
              <a:pPr>
                <a:defRPr/>
              </a:pPr>
              <a:t>‹#›</a:t>
            </a:fld>
            <a:endParaRPr lang="en-US" altLang="en-US"/>
          </a:p>
        </p:txBody>
      </p:sp>
    </p:spTree>
    <p:extLst>
      <p:ext uri="{BB962C8B-B14F-4D97-AF65-F5344CB8AC3E}">
        <p14:creationId xmlns:p14="http://schemas.microsoft.com/office/powerpoint/2010/main" val="79493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9C07C3F-4A79-415A-B7CE-3E41C3C0D458}" type="datetimeFigureOut">
              <a:rPr lang="en-US"/>
              <a:pPr>
                <a:defRPr/>
              </a:pPr>
              <a:t>2/17/2017</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0CD0382-6262-4F58-AA07-8AEDE55EF2B7}" type="slidenum">
              <a:rPr lang="en-US" altLang="en-US"/>
              <a:pPr>
                <a:defRPr/>
              </a:pPr>
              <a:t>‹#›</a:t>
            </a:fld>
            <a:endParaRPr lang="en-US" altLang="en-US"/>
          </a:p>
        </p:txBody>
      </p:sp>
    </p:spTree>
    <p:extLst>
      <p:ext uri="{BB962C8B-B14F-4D97-AF65-F5344CB8AC3E}">
        <p14:creationId xmlns:p14="http://schemas.microsoft.com/office/powerpoint/2010/main" val="1197135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D1377ED4-3E51-4F83-8329-944D6BD4DBCA}" type="datetimeFigureOut">
              <a:rPr lang="en-US"/>
              <a:pPr>
                <a:defRPr/>
              </a:pPr>
              <a:t>2/17/2017</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FC0F2EB-1E35-4A3B-8376-6669DD56804A}" type="slidenum">
              <a:rPr lang="en-US" altLang="en-US"/>
              <a:pPr>
                <a:defRPr/>
              </a:pPr>
              <a:t>‹#›</a:t>
            </a:fld>
            <a:endParaRPr lang="en-US" altLang="en-US"/>
          </a:p>
        </p:txBody>
      </p:sp>
    </p:spTree>
    <p:extLst>
      <p:ext uri="{BB962C8B-B14F-4D97-AF65-F5344CB8AC3E}">
        <p14:creationId xmlns:p14="http://schemas.microsoft.com/office/powerpoint/2010/main" val="208449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Click icon to add picture</a:t>
            </a:r>
          </a:p>
        </p:txBody>
      </p:sp>
      <p:sp>
        <p:nvSpPr>
          <p:cNvPr id="9" name="Date Placeholder 4"/>
          <p:cNvSpPr>
            <a:spLocks noGrp="1"/>
          </p:cNvSpPr>
          <p:nvPr>
            <p:ph type="dt" sz="half" idx="10"/>
          </p:nvPr>
        </p:nvSpPr>
        <p:spPr/>
        <p:txBody>
          <a:bodyPr/>
          <a:lstStyle>
            <a:lvl1pPr>
              <a:defRPr/>
            </a:lvl1pPr>
          </a:lstStyle>
          <a:p>
            <a:pPr>
              <a:defRPr/>
            </a:pPr>
            <a:fld id="{C3659A6B-E2EB-463F-BEC0-9A9B4582389A}" type="datetimeFigureOut">
              <a:rPr lang="en-US"/>
              <a:pPr>
                <a:defRPr/>
              </a:pPr>
              <a:t>2/17/2017</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C8CC7437-4D08-401A-A54C-EB3516A808BF}" type="slidenum">
              <a:rPr lang="en-US" altLang="en-US"/>
              <a:pPr>
                <a:defRPr/>
              </a:pPr>
              <a:t>‹#›</a:t>
            </a:fld>
            <a:endParaRPr lang="en-US" altLang="en-US"/>
          </a:p>
        </p:txBody>
      </p:sp>
    </p:spTree>
    <p:extLst>
      <p:ext uri="{BB962C8B-B14F-4D97-AF65-F5344CB8AC3E}">
        <p14:creationId xmlns:p14="http://schemas.microsoft.com/office/powerpoint/2010/main" val="371053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0C87B5C-D721-4D2C-BB31-C0EC87AAD868}" type="datetimeFigureOut">
              <a:rPr lang="en-US"/>
              <a:pPr>
                <a:defRPr/>
              </a:pPr>
              <a:t>2/17/2017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Constantia" panose="02030602050306030303" pitchFamily="18" charset="0"/>
              </a:defRPr>
            </a:lvl1pPr>
          </a:lstStyle>
          <a:p>
            <a:pPr>
              <a:defRPr/>
            </a:pPr>
            <a:fld id="{A4BBE485-2D55-4BAB-B954-5786FEF65B93}" type="slidenum">
              <a:rPr lang="en-US" altLang="en-US"/>
              <a:pPr>
                <a:defRPr/>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4165" r:id="rId1"/>
    <p:sldLayoutId id="2147484157" r:id="rId2"/>
    <p:sldLayoutId id="2147484166" r:id="rId3"/>
    <p:sldLayoutId id="2147484158" r:id="rId4"/>
    <p:sldLayoutId id="2147484159" r:id="rId5"/>
    <p:sldLayoutId id="2147484160" r:id="rId6"/>
    <p:sldLayoutId id="2147484161" r:id="rId7"/>
    <p:sldLayoutId id="2147484162" r:id="rId8"/>
    <p:sldLayoutId id="2147484167" r:id="rId9"/>
    <p:sldLayoutId id="2147484163" r:id="rId10"/>
    <p:sldLayoutId id="214748416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371600"/>
          </a:xfrm>
          <a:ln>
            <a:miter lim="800000"/>
            <a:headEnd/>
            <a:tailEnd/>
          </a:ln>
          <a:extLst/>
        </p:spPr>
        <p:txBody>
          <a:bodyPr>
            <a:normAutofit fontScale="90000"/>
          </a:bodyPr>
          <a:lstStyle/>
          <a:p>
            <a:pPr algn="ctr" eaLnBrk="1" fontAlgn="auto" hangingPunct="1">
              <a:spcAft>
                <a:spcPts val="0"/>
              </a:spcAft>
              <a:defRPr/>
            </a:pPr>
            <a:br>
              <a:rPr lang="en-US" dirty="0"/>
            </a:br>
            <a:br>
              <a:rPr lang="en-US" dirty="0"/>
            </a:br>
            <a:r>
              <a:rPr lang="en-US" sz="4900" dirty="0"/>
              <a:t>Water Supply and Demand</a:t>
            </a:r>
          </a:p>
        </p:txBody>
      </p:sp>
      <p:sp>
        <p:nvSpPr>
          <p:cNvPr id="6147" name="Subtitle 2"/>
          <p:cNvSpPr>
            <a:spLocks noGrp="1"/>
          </p:cNvSpPr>
          <p:nvPr>
            <p:ph type="subTitle" idx="1"/>
          </p:nvPr>
        </p:nvSpPr>
        <p:spPr>
          <a:xfrm>
            <a:off x="533400" y="3048000"/>
            <a:ext cx="7854950" cy="2590800"/>
          </a:xfrm>
        </p:spPr>
        <p:txBody>
          <a:bodyPr/>
          <a:lstStyle/>
          <a:p>
            <a:pPr marR="0" eaLnBrk="1" hangingPunct="1"/>
            <a:endParaRPr lang="en-US" altLang="en-US"/>
          </a:p>
          <a:p>
            <a:pPr marR="0" algn="ctr" eaLnBrk="1" hangingPunct="1"/>
            <a:endParaRPr lang="en-US" altLang="en-US"/>
          </a:p>
          <a:p>
            <a:pPr marR="0" algn="ctr" eaLnBrk="1" hangingPunct="1"/>
            <a:r>
              <a:rPr lang="en-US" altLang="en-US"/>
              <a:t>Professor Richard T. Carson</a:t>
            </a:r>
          </a:p>
          <a:p>
            <a:pPr marR="0" algn="ctr" eaLnBrk="1" hangingPunct="1"/>
            <a:r>
              <a:rPr lang="en-US" altLang="en-US"/>
              <a:t>Department of Economics</a:t>
            </a:r>
          </a:p>
          <a:p>
            <a:pPr marR="0" algn="ctr" eaLnBrk="1" hangingPunct="1"/>
            <a:r>
              <a:rPr lang="en-US" altLang="en-US"/>
              <a:t>University of California, San Diego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04850"/>
            <a:ext cx="8229600" cy="1200150"/>
          </a:xfrm>
        </p:spPr>
        <p:txBody>
          <a:bodyPr/>
          <a:lstStyle/>
          <a:p>
            <a:pPr algn="ctr"/>
            <a:r>
              <a:rPr lang="en-US" altLang="en-US" sz="4000"/>
              <a:t>Marginal Cost Curve Shifts </a:t>
            </a:r>
            <a:br>
              <a:rPr lang="en-US" altLang="en-US" sz="4000"/>
            </a:br>
            <a:r>
              <a:rPr lang="en-US" altLang="en-US" sz="4000"/>
              <a:t>With Changes in Stochastic Rainfall</a:t>
            </a:r>
          </a:p>
        </p:txBody>
      </p:sp>
      <p:sp>
        <p:nvSpPr>
          <p:cNvPr id="15363" name="Content Placeholder 2"/>
          <p:cNvSpPr>
            <a:spLocks noGrp="1"/>
          </p:cNvSpPr>
          <p:nvPr>
            <p:ph idx="1"/>
          </p:nvPr>
        </p:nvSpPr>
        <p:spPr/>
        <p:txBody>
          <a:bodyPr/>
          <a:lstStyle/>
          <a:p>
            <a:pPr>
              <a:buFont typeface="Wingdings 2" panose="05020102010507070707" pitchFamily="18" charset="2"/>
              <a:buNone/>
            </a:pPr>
            <a:r>
              <a:rPr lang="en-US" altLang="en-US" sz="2000"/>
              <a:t>Marginal</a:t>
            </a:r>
          </a:p>
          <a:p>
            <a:pPr>
              <a:buFont typeface="Wingdings 2" panose="05020102010507070707" pitchFamily="18" charset="2"/>
              <a:buNone/>
            </a:pPr>
            <a:r>
              <a:rPr lang="en-US" altLang="en-US" sz="2000"/>
              <a:t>Cost</a:t>
            </a:r>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r>
              <a:rPr lang="en-US" altLang="en-US"/>
              <a:t>                                                                     </a:t>
            </a:r>
            <a:r>
              <a:rPr lang="en-US" altLang="en-US" sz="2000"/>
              <a:t>Quantity of Water</a:t>
            </a:r>
          </a:p>
          <a:p>
            <a:pPr>
              <a:buFont typeface="Wingdings 2" panose="05020102010507070707" pitchFamily="18" charset="2"/>
              <a:buNone/>
            </a:pPr>
            <a:r>
              <a:rPr lang="en-US" altLang="en-US" sz="2000"/>
              <a:t>		   Free Rain              Constant Cost Pumping   Pumping Cost +</a:t>
            </a:r>
          </a:p>
          <a:p>
            <a:pPr>
              <a:buFont typeface="Wingdings 2" panose="05020102010507070707" pitchFamily="18" charset="2"/>
              <a:buNone/>
            </a:pPr>
            <a:r>
              <a:rPr lang="en-US" altLang="en-US" sz="2000"/>
              <a:t>				      Aquifer Recharges	      Overdrafting</a:t>
            </a:r>
          </a:p>
        </p:txBody>
      </p:sp>
      <p:cxnSp>
        <p:nvCxnSpPr>
          <p:cNvPr id="9" name="Straight Arrow Connector 8"/>
          <p:cNvCxnSpPr/>
          <p:nvPr/>
        </p:nvCxnSpPr>
        <p:spPr>
          <a:xfrm>
            <a:off x="1600200" y="5029200"/>
            <a:ext cx="6781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152401" y="3581400"/>
            <a:ext cx="2895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5029200"/>
            <a:ext cx="1828800"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5715000" y="41910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3352800" y="4191000"/>
            <a:ext cx="2286000"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933701" y="4610100"/>
            <a:ext cx="838200" cy="3175"/>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5565775" y="2290763"/>
            <a:ext cx="882650" cy="1893887"/>
          </a:xfrm>
          <a:custGeom>
            <a:avLst/>
            <a:gdLst>
              <a:gd name="connsiteX0" fmla="*/ 0 w 882595"/>
              <a:gd name="connsiteY0" fmla="*/ 1892410 h 1895061"/>
              <a:gd name="connsiteX1" fmla="*/ 87464 w 882595"/>
              <a:gd name="connsiteY1" fmla="*/ 1884459 h 1895061"/>
              <a:gd name="connsiteX2" fmla="*/ 238539 w 882595"/>
              <a:gd name="connsiteY2" fmla="*/ 1828800 h 1895061"/>
              <a:gd name="connsiteX3" fmla="*/ 453224 w 882595"/>
              <a:gd name="connsiteY3" fmla="*/ 1542553 h 1895061"/>
              <a:gd name="connsiteX4" fmla="*/ 715617 w 882595"/>
              <a:gd name="connsiteY4" fmla="*/ 938254 h 1895061"/>
              <a:gd name="connsiteX5" fmla="*/ 818984 w 882595"/>
              <a:gd name="connsiteY5" fmla="*/ 492981 h 1895061"/>
              <a:gd name="connsiteX6" fmla="*/ 882595 w 882595"/>
              <a:gd name="connsiteY6" fmla="*/ 0 h 189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2595" h="1895061">
                <a:moveTo>
                  <a:pt x="0" y="1892410"/>
                </a:moveTo>
                <a:cubicBezTo>
                  <a:pt x="23854" y="1893735"/>
                  <a:pt x="47708" y="1895061"/>
                  <a:pt x="87464" y="1884459"/>
                </a:cubicBezTo>
                <a:cubicBezTo>
                  <a:pt x="127220" y="1873857"/>
                  <a:pt x="177579" y="1885784"/>
                  <a:pt x="238539" y="1828800"/>
                </a:cubicBezTo>
                <a:cubicBezTo>
                  <a:pt x="299499" y="1771816"/>
                  <a:pt x="373711" y="1690977"/>
                  <a:pt x="453224" y="1542553"/>
                </a:cubicBezTo>
                <a:cubicBezTo>
                  <a:pt x="532737" y="1394129"/>
                  <a:pt x="654657" y="1113182"/>
                  <a:pt x="715617" y="938254"/>
                </a:cubicBezTo>
                <a:cubicBezTo>
                  <a:pt x="776577" y="763326"/>
                  <a:pt x="791154" y="649357"/>
                  <a:pt x="818984" y="492981"/>
                </a:cubicBezTo>
                <a:cubicBezTo>
                  <a:pt x="846814" y="336605"/>
                  <a:pt x="864704" y="168302"/>
                  <a:pt x="882595" y="0"/>
                </a:cubicBezTo>
              </a:path>
            </a:pathLst>
          </a:custGeom>
          <a:ln w="6350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15" name="Straight Arrow Connector 14"/>
          <p:cNvCxnSpPr/>
          <p:nvPr/>
        </p:nvCxnSpPr>
        <p:spPr>
          <a:xfrm>
            <a:off x="1828800" y="4648200"/>
            <a:ext cx="1219200" cy="1588"/>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en-US" altLang="en-US" sz="4000"/>
              <a:t>Other Pumping Cost Considerations</a:t>
            </a:r>
          </a:p>
        </p:txBody>
      </p:sp>
      <p:sp>
        <p:nvSpPr>
          <p:cNvPr id="16387" name="Content Placeholder 2"/>
          <p:cNvSpPr>
            <a:spLocks noGrp="1"/>
          </p:cNvSpPr>
          <p:nvPr>
            <p:ph idx="1"/>
          </p:nvPr>
        </p:nvSpPr>
        <p:spPr/>
        <p:txBody>
          <a:bodyPr/>
          <a:lstStyle/>
          <a:p>
            <a:r>
              <a:rPr lang="en-US" altLang="en-US"/>
              <a:t>Rainfall</a:t>
            </a:r>
          </a:p>
          <a:p>
            <a:pPr lvl="1"/>
            <a:r>
              <a:rPr lang="en-US" altLang="en-US"/>
              <a:t>Cost can be increasing if need to direct/store water</a:t>
            </a:r>
          </a:p>
          <a:p>
            <a:r>
              <a:rPr lang="en-US" altLang="en-US"/>
              <a:t>Groundwater pumping less than recharge rate</a:t>
            </a:r>
          </a:p>
          <a:p>
            <a:pPr lvl="1"/>
            <a:r>
              <a:rPr lang="en-US" altLang="en-US"/>
              <a:t>Cost can be increasing if pumping cost go up as water table drops</a:t>
            </a:r>
          </a:p>
          <a:p>
            <a:r>
              <a:rPr lang="en-US" altLang="en-US"/>
              <a:t>Groundwater pumping greater than recharge rate</a:t>
            </a:r>
          </a:p>
          <a:p>
            <a:pPr lvl="1"/>
            <a:r>
              <a:rPr lang="en-US" altLang="en-US"/>
              <a:t>Can be approximately equal to pumping cost if</a:t>
            </a:r>
          </a:p>
          <a:p>
            <a:pPr lvl="2"/>
            <a:r>
              <a:rPr lang="en-US" altLang="en-US"/>
              <a:t>Aquifer is large enough</a:t>
            </a:r>
          </a:p>
          <a:p>
            <a:pPr lvl="2"/>
            <a:r>
              <a:rPr lang="en-US" altLang="en-US"/>
              <a:t>Neighbor will pump the water if you don’t</a:t>
            </a:r>
          </a:p>
          <a:p>
            <a:pPr lvl="2"/>
            <a:r>
              <a:rPr lang="en-US" altLang="en-US"/>
              <a:t>Reason: stored water yields no resource rents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742950"/>
          </a:xfrm>
        </p:spPr>
        <p:txBody>
          <a:bodyPr/>
          <a:lstStyle/>
          <a:p>
            <a:pPr algn="ctr"/>
            <a:r>
              <a:rPr lang="en-US" altLang="en-US" sz="3200"/>
              <a:t>No Groundwater Pumping with Enough Rain</a:t>
            </a:r>
          </a:p>
        </p:txBody>
      </p:sp>
      <p:sp>
        <p:nvSpPr>
          <p:cNvPr id="17411" name="Content Placeholder 2"/>
          <p:cNvSpPr>
            <a:spLocks noGrp="1"/>
          </p:cNvSpPr>
          <p:nvPr>
            <p:ph idx="1"/>
          </p:nvPr>
        </p:nvSpPr>
        <p:spPr/>
        <p:txBody>
          <a:bodyPr/>
          <a:lstStyle/>
          <a:p>
            <a:pPr>
              <a:buFont typeface="Wingdings 2" panose="05020102010507070707" pitchFamily="18" charset="2"/>
              <a:buNone/>
            </a:pPr>
            <a:r>
              <a:rPr lang="en-US" altLang="en-US" sz="2000"/>
              <a:t>Marginal</a:t>
            </a:r>
          </a:p>
          <a:p>
            <a:pPr>
              <a:buFont typeface="Wingdings 2" panose="05020102010507070707" pitchFamily="18" charset="2"/>
              <a:buNone/>
            </a:pPr>
            <a:r>
              <a:rPr lang="en-US" altLang="en-US" sz="2000"/>
              <a:t>Cost                                     Demand</a:t>
            </a:r>
          </a:p>
          <a:p>
            <a:pPr>
              <a:buFont typeface="Wingdings 2" panose="05020102010507070707" pitchFamily="18" charset="2"/>
              <a:buNone/>
            </a:pPr>
            <a:r>
              <a:rPr lang="en-US" altLang="en-US"/>
              <a:t>                                     </a:t>
            </a:r>
            <a:r>
              <a:rPr lang="en-US" altLang="en-US" sz="2000"/>
              <a:t>for Water  </a:t>
            </a:r>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r>
              <a:rPr lang="en-US" altLang="en-US"/>
              <a:t>                                                                     </a:t>
            </a:r>
            <a:r>
              <a:rPr lang="en-US" altLang="en-US" sz="2000"/>
              <a:t>Quantity of Water</a:t>
            </a:r>
          </a:p>
          <a:p>
            <a:pPr>
              <a:buFont typeface="Wingdings 2" panose="05020102010507070707" pitchFamily="18" charset="2"/>
              <a:buNone/>
            </a:pPr>
            <a:r>
              <a:rPr lang="en-US" altLang="en-US" sz="2000"/>
              <a:t>		   Free Rain              Constant Cost Pumping   Pumping Cost +</a:t>
            </a:r>
          </a:p>
          <a:p>
            <a:pPr>
              <a:buFont typeface="Wingdings 2" panose="05020102010507070707" pitchFamily="18" charset="2"/>
              <a:buNone/>
            </a:pPr>
            <a:r>
              <a:rPr lang="en-US" altLang="en-US" sz="2000"/>
              <a:t>				      Aquifer Recharges	      Overdrafting</a:t>
            </a:r>
          </a:p>
        </p:txBody>
      </p:sp>
      <p:cxnSp>
        <p:nvCxnSpPr>
          <p:cNvPr id="9" name="Straight Arrow Connector 8"/>
          <p:cNvCxnSpPr/>
          <p:nvPr/>
        </p:nvCxnSpPr>
        <p:spPr>
          <a:xfrm>
            <a:off x="1600200" y="5029200"/>
            <a:ext cx="6781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152401" y="3581400"/>
            <a:ext cx="2895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5029200"/>
            <a:ext cx="3048000"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5715000" y="41910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4648200" y="4191000"/>
            <a:ext cx="2286000"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229894" y="4609306"/>
            <a:ext cx="838200" cy="1588"/>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6858000" y="2286000"/>
            <a:ext cx="882650" cy="1895475"/>
          </a:xfrm>
          <a:custGeom>
            <a:avLst/>
            <a:gdLst>
              <a:gd name="connsiteX0" fmla="*/ 0 w 882595"/>
              <a:gd name="connsiteY0" fmla="*/ 1892410 h 1895061"/>
              <a:gd name="connsiteX1" fmla="*/ 87464 w 882595"/>
              <a:gd name="connsiteY1" fmla="*/ 1884459 h 1895061"/>
              <a:gd name="connsiteX2" fmla="*/ 238539 w 882595"/>
              <a:gd name="connsiteY2" fmla="*/ 1828800 h 1895061"/>
              <a:gd name="connsiteX3" fmla="*/ 453224 w 882595"/>
              <a:gd name="connsiteY3" fmla="*/ 1542553 h 1895061"/>
              <a:gd name="connsiteX4" fmla="*/ 715617 w 882595"/>
              <a:gd name="connsiteY4" fmla="*/ 938254 h 1895061"/>
              <a:gd name="connsiteX5" fmla="*/ 818984 w 882595"/>
              <a:gd name="connsiteY5" fmla="*/ 492981 h 1895061"/>
              <a:gd name="connsiteX6" fmla="*/ 882595 w 882595"/>
              <a:gd name="connsiteY6" fmla="*/ 0 h 189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2595" h="1895061">
                <a:moveTo>
                  <a:pt x="0" y="1892410"/>
                </a:moveTo>
                <a:cubicBezTo>
                  <a:pt x="23854" y="1893735"/>
                  <a:pt x="47708" y="1895061"/>
                  <a:pt x="87464" y="1884459"/>
                </a:cubicBezTo>
                <a:cubicBezTo>
                  <a:pt x="127220" y="1873857"/>
                  <a:pt x="177579" y="1885784"/>
                  <a:pt x="238539" y="1828800"/>
                </a:cubicBezTo>
                <a:cubicBezTo>
                  <a:pt x="299499" y="1771816"/>
                  <a:pt x="373711" y="1690977"/>
                  <a:pt x="453224" y="1542553"/>
                </a:cubicBezTo>
                <a:cubicBezTo>
                  <a:pt x="532737" y="1394129"/>
                  <a:pt x="654657" y="1113182"/>
                  <a:pt x="715617" y="938254"/>
                </a:cubicBezTo>
                <a:cubicBezTo>
                  <a:pt x="776577" y="763326"/>
                  <a:pt x="791154" y="649357"/>
                  <a:pt x="818984" y="492981"/>
                </a:cubicBezTo>
                <a:cubicBezTo>
                  <a:pt x="846814" y="336605"/>
                  <a:pt x="864704" y="168302"/>
                  <a:pt x="882595" y="0"/>
                </a:cubicBezTo>
              </a:path>
            </a:pathLst>
          </a:custGeom>
          <a:ln w="6350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2" name="Freeform 21"/>
          <p:cNvSpPr/>
          <p:nvPr/>
        </p:nvSpPr>
        <p:spPr>
          <a:xfrm>
            <a:off x="2286000" y="2286000"/>
            <a:ext cx="2209800" cy="2751138"/>
          </a:xfrm>
          <a:custGeom>
            <a:avLst/>
            <a:gdLst>
              <a:gd name="connsiteX0" fmla="*/ 0 w 2210462"/>
              <a:gd name="connsiteY0" fmla="*/ 0 h 2751152"/>
              <a:gd name="connsiteX1" fmla="*/ 779227 w 2210462"/>
              <a:gd name="connsiteY1" fmla="*/ 453225 h 2751152"/>
              <a:gd name="connsiteX2" fmla="*/ 1216549 w 2210462"/>
              <a:gd name="connsiteY2" fmla="*/ 1192696 h 2751152"/>
              <a:gd name="connsiteX3" fmla="*/ 1765189 w 2210462"/>
              <a:gd name="connsiteY3" fmla="*/ 2377440 h 2751152"/>
              <a:gd name="connsiteX4" fmla="*/ 2210462 w 2210462"/>
              <a:gd name="connsiteY4" fmla="*/ 2751152 h 2751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0462" h="2751152">
                <a:moveTo>
                  <a:pt x="0" y="0"/>
                </a:moveTo>
                <a:cubicBezTo>
                  <a:pt x="288234" y="127221"/>
                  <a:pt x="576469" y="254442"/>
                  <a:pt x="779227" y="453225"/>
                </a:cubicBezTo>
                <a:cubicBezTo>
                  <a:pt x="981985" y="652008"/>
                  <a:pt x="1052222" y="871994"/>
                  <a:pt x="1216549" y="1192696"/>
                </a:cubicBezTo>
                <a:cubicBezTo>
                  <a:pt x="1380876" y="1513398"/>
                  <a:pt x="1599537" y="2117697"/>
                  <a:pt x="1765189" y="2377440"/>
                </a:cubicBezTo>
                <a:cubicBezTo>
                  <a:pt x="1930841" y="2637183"/>
                  <a:pt x="2070651" y="2694167"/>
                  <a:pt x="2210462" y="2751152"/>
                </a:cubicBezTo>
              </a:path>
            </a:pathLst>
          </a:custGeom>
          <a:ln w="635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25" name="Straight Arrow Connector 24"/>
          <p:cNvCxnSpPr/>
          <p:nvPr/>
        </p:nvCxnSpPr>
        <p:spPr>
          <a:xfrm>
            <a:off x="2438400" y="4876800"/>
            <a:ext cx="99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04850"/>
            <a:ext cx="8229600" cy="742950"/>
          </a:xfrm>
        </p:spPr>
        <p:txBody>
          <a:bodyPr/>
          <a:lstStyle/>
          <a:p>
            <a:pPr algn="ctr"/>
            <a:r>
              <a:rPr lang="en-US" altLang="en-US" sz="4400"/>
              <a:t>More Realistic Uncertainty</a:t>
            </a:r>
          </a:p>
        </p:txBody>
      </p:sp>
      <p:sp>
        <p:nvSpPr>
          <p:cNvPr id="18435" name="Content Placeholder 2"/>
          <p:cNvSpPr>
            <a:spLocks noGrp="1"/>
          </p:cNvSpPr>
          <p:nvPr>
            <p:ph idx="1"/>
          </p:nvPr>
        </p:nvSpPr>
        <p:spPr>
          <a:xfrm>
            <a:off x="457200" y="1676400"/>
            <a:ext cx="8229600" cy="4648200"/>
          </a:xfrm>
        </p:spPr>
        <p:txBody>
          <a:bodyPr/>
          <a:lstStyle/>
          <a:p>
            <a:r>
              <a:rPr lang="en-US" altLang="en-US" sz="2400"/>
              <a:t>Our simple setup of observe rain, decided on groundwater eliminates important role of uncertainty</a:t>
            </a:r>
          </a:p>
          <a:p>
            <a:r>
              <a:rPr lang="en-US" altLang="en-US" sz="2400"/>
              <a:t>Major impact of uncertainty is on planting decision</a:t>
            </a:r>
          </a:p>
          <a:p>
            <a:pPr lvl="1"/>
            <a:r>
              <a:rPr lang="en-US" altLang="en-US" sz="2000"/>
              <a:t>If normal rainfall, planting crop is profitable</a:t>
            </a:r>
          </a:p>
          <a:p>
            <a:pPr lvl="1"/>
            <a:r>
              <a:rPr lang="en-US" altLang="en-US" sz="2000"/>
              <a:t>If less than normal, planting crop looses money</a:t>
            </a:r>
          </a:p>
          <a:p>
            <a:pPr lvl="2"/>
            <a:r>
              <a:rPr lang="en-US" altLang="en-US" sz="2000"/>
              <a:t>Major issue in many developing countries</a:t>
            </a:r>
          </a:p>
          <a:p>
            <a:r>
              <a:rPr lang="en-US" altLang="en-US" sz="2400"/>
              <a:t>With irrigated agriculture uncertainty can enter into decisions in many ways</a:t>
            </a:r>
          </a:p>
          <a:p>
            <a:pPr lvl="1"/>
            <a:r>
              <a:rPr lang="en-US" altLang="en-US" sz="2000"/>
              <a:t>Use groundwater now at optimal (physical) application time or wait for free rain at somewhat less optimal time</a:t>
            </a:r>
          </a:p>
          <a:p>
            <a:pPr lvl="1"/>
            <a:r>
              <a:rPr lang="en-US" altLang="en-US" sz="2000"/>
              <a:t>Substitution of other inputs such for water depends on water cost</a:t>
            </a:r>
          </a:p>
          <a:p>
            <a:pPr lvl="1"/>
            <a:r>
              <a:rPr lang="en-US" altLang="en-US" sz="2000"/>
              <a:t>What is the recharge rate of the aquifer?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04850"/>
            <a:ext cx="8229600" cy="819150"/>
          </a:xfrm>
        </p:spPr>
        <p:txBody>
          <a:bodyPr/>
          <a:lstStyle/>
          <a:p>
            <a:pPr algn="ctr"/>
            <a:r>
              <a:rPr lang="en-US" altLang="en-US" sz="4400"/>
              <a:t>Basic Setup for Water Demand</a:t>
            </a:r>
          </a:p>
        </p:txBody>
      </p:sp>
      <p:sp>
        <p:nvSpPr>
          <p:cNvPr id="19459" name="Content Placeholder 2"/>
          <p:cNvSpPr>
            <a:spLocks noGrp="1"/>
          </p:cNvSpPr>
          <p:nvPr>
            <p:ph idx="1"/>
          </p:nvPr>
        </p:nvSpPr>
        <p:spPr>
          <a:xfrm>
            <a:off x="457200" y="1676400"/>
            <a:ext cx="8229600" cy="4648200"/>
          </a:xfrm>
        </p:spPr>
        <p:txBody>
          <a:bodyPr/>
          <a:lstStyle/>
          <a:p>
            <a:r>
              <a:rPr lang="en-US" altLang="en-US" sz="2400"/>
              <a:t>Competitive firm (agriculture/industry)</a:t>
            </a:r>
          </a:p>
          <a:p>
            <a:pPr lvl="1"/>
            <a:r>
              <a:rPr lang="en-US" altLang="en-US" sz="2000"/>
              <a:t>With shift from profit to utility and a household production function also works for consumers</a:t>
            </a:r>
          </a:p>
          <a:p>
            <a:r>
              <a:rPr lang="en-US" altLang="en-US" sz="2400"/>
              <a:t>Output y, inputs x1, …, xi…, xk, and water w.</a:t>
            </a:r>
          </a:p>
          <a:p>
            <a:r>
              <a:rPr lang="en-US" altLang="en-US" sz="2400"/>
              <a:t>Price of output, p, price of inputs m</a:t>
            </a:r>
            <a:r>
              <a:rPr lang="en-US" altLang="en-US" sz="2400" baseline="-25000"/>
              <a:t>i </a:t>
            </a:r>
          </a:p>
          <a:p>
            <a:r>
              <a:rPr lang="en-US" altLang="en-US" sz="2400"/>
              <a:t>Production function</a:t>
            </a:r>
          </a:p>
          <a:p>
            <a:pPr lvl="1"/>
            <a:r>
              <a:rPr lang="en-US" altLang="en-US" sz="2000"/>
              <a:t>y = f(x1, …, xi, …, xk, w)</a:t>
            </a:r>
          </a:p>
          <a:p>
            <a:r>
              <a:rPr lang="en-US" altLang="en-US" sz="2400"/>
              <a:t>f(•) is continuous, twice differentiable in all inputs</a:t>
            </a:r>
          </a:p>
          <a:p>
            <a:r>
              <a:rPr lang="en-US" altLang="en-US" sz="2400"/>
              <a:t>First derivatives of f(•) with respect to all positive over relevant range with decreasing returns at some point </a:t>
            </a:r>
          </a:p>
          <a:p>
            <a:endParaRPr lang="en-US" altLang="en-US"/>
          </a:p>
          <a:p>
            <a:pPr>
              <a:buFont typeface="Wingdings 2" panose="05020102010507070707" pitchFamily="18" charset="2"/>
              <a:buNone/>
            </a:pPr>
            <a:endParaRPr lang="en-US" altLang="en-US" baseline="-25000"/>
          </a:p>
          <a:p>
            <a:endParaRPr lang="en-US" altLang="en-US" baseline="-25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altLang="en-US" sz="4000"/>
              <a:t>Production Function</a:t>
            </a:r>
            <a:br>
              <a:rPr lang="en-US" altLang="en-US" sz="4000"/>
            </a:br>
            <a:r>
              <a:rPr lang="en-US" altLang="en-US" sz="4000"/>
              <a:t>All Inputs Fixed at x* Except Water</a:t>
            </a:r>
          </a:p>
        </p:txBody>
      </p:sp>
      <p:sp>
        <p:nvSpPr>
          <p:cNvPr id="20483" name="Content Placeholder 2"/>
          <p:cNvSpPr>
            <a:spLocks noGrp="1"/>
          </p:cNvSpPr>
          <p:nvPr>
            <p:ph idx="1"/>
          </p:nvPr>
        </p:nvSpPr>
        <p:spPr/>
        <p:txBody>
          <a:bodyPr/>
          <a:lstStyle/>
          <a:p>
            <a:pPr>
              <a:buFont typeface="Wingdings 2" panose="05020102010507070707" pitchFamily="18" charset="2"/>
              <a:buNone/>
            </a:pPr>
            <a:endParaRPr lang="en-US" altLang="en-US"/>
          </a:p>
          <a:p>
            <a:pPr>
              <a:buFont typeface="Wingdings 2" panose="05020102010507070707" pitchFamily="18" charset="2"/>
              <a:buNone/>
            </a:pPr>
            <a:r>
              <a:rPr lang="en-US" altLang="en-US"/>
              <a:t>     </a:t>
            </a:r>
            <a:r>
              <a:rPr lang="en-US" altLang="en-US" sz="2000"/>
              <a:t>y</a:t>
            </a:r>
          </a:p>
          <a:p>
            <a:pPr>
              <a:buFont typeface="Wingdings 2" panose="05020102010507070707" pitchFamily="18" charset="2"/>
              <a:buNone/>
            </a:pPr>
            <a:r>
              <a:rPr lang="en-US" altLang="en-US"/>
              <a:t>          _ _ _ _ </a:t>
            </a:r>
            <a:r>
              <a:rPr lang="en-US" altLang="en-US" sz="2000"/>
              <a:t>Ymax </a:t>
            </a:r>
            <a:r>
              <a:rPr lang="en-US" altLang="en-US"/>
              <a:t>_ _ _ _ _ _ _ _ _ _ _ _ _ _ _ _</a:t>
            </a:r>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r>
              <a:rPr lang="en-US" altLang="en-US"/>
              <a:t>                                    </a:t>
            </a:r>
            <a:r>
              <a:rPr lang="en-US" altLang="en-US" sz="2000"/>
              <a:t>w </a:t>
            </a:r>
            <a:r>
              <a:rPr lang="en-US" altLang="en-US"/>
              <a:t>                          </a:t>
            </a:r>
            <a:r>
              <a:rPr lang="en-US" altLang="en-US" sz="2000"/>
              <a:t>w</a:t>
            </a:r>
            <a:r>
              <a:rPr lang="en-US" altLang="en-US"/>
              <a:t>                                                  </a:t>
            </a:r>
          </a:p>
          <a:p>
            <a:pPr>
              <a:buFont typeface="Wingdings 2" panose="05020102010507070707" pitchFamily="18" charset="2"/>
              <a:buNone/>
            </a:pPr>
            <a:endParaRPr lang="en-US" altLang="en-US"/>
          </a:p>
          <a:p>
            <a:pPr>
              <a:buFont typeface="Wingdings 2" panose="05020102010507070707" pitchFamily="18" charset="2"/>
              <a:buNone/>
            </a:pPr>
            <a:r>
              <a:rPr lang="en-US" altLang="en-US"/>
              <a:t>                                                                              </a:t>
            </a:r>
          </a:p>
        </p:txBody>
      </p:sp>
      <p:cxnSp>
        <p:nvCxnSpPr>
          <p:cNvPr id="5" name="Straight Arrow Connector 4"/>
          <p:cNvCxnSpPr/>
          <p:nvPr/>
        </p:nvCxnSpPr>
        <p:spPr>
          <a:xfrm>
            <a:off x="1371600" y="5257800"/>
            <a:ext cx="6019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51606" y="3733006"/>
            <a:ext cx="3048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505200" y="54102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5867400" y="54102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1358900" y="3252788"/>
            <a:ext cx="5359400" cy="2003425"/>
          </a:xfrm>
          <a:custGeom>
            <a:avLst/>
            <a:gdLst>
              <a:gd name="connsiteX0" fmla="*/ 0 w 5359179"/>
              <a:gd name="connsiteY0" fmla="*/ 2002403 h 2002403"/>
              <a:gd name="connsiteX1" fmla="*/ 397565 w 5359179"/>
              <a:gd name="connsiteY1" fmla="*/ 1755913 h 2002403"/>
              <a:gd name="connsiteX2" fmla="*/ 2059388 w 5359179"/>
              <a:gd name="connsiteY2" fmla="*/ 1278834 h 2002403"/>
              <a:gd name="connsiteX3" fmla="*/ 3124863 w 5359179"/>
              <a:gd name="connsiteY3" fmla="*/ 340581 h 2002403"/>
              <a:gd name="connsiteX4" fmla="*/ 4564049 w 5359179"/>
              <a:gd name="connsiteY4" fmla="*/ 38431 h 2002403"/>
              <a:gd name="connsiteX5" fmla="*/ 5359179 w 5359179"/>
              <a:gd name="connsiteY5" fmla="*/ 571168 h 2002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59179" h="2002403">
                <a:moveTo>
                  <a:pt x="0" y="2002403"/>
                </a:moveTo>
                <a:cubicBezTo>
                  <a:pt x="27167" y="1939455"/>
                  <a:pt x="54334" y="1876508"/>
                  <a:pt x="397565" y="1755913"/>
                </a:cubicBezTo>
                <a:cubicBezTo>
                  <a:pt x="740796" y="1635318"/>
                  <a:pt x="1604838" y="1514723"/>
                  <a:pt x="2059388" y="1278834"/>
                </a:cubicBezTo>
                <a:cubicBezTo>
                  <a:pt x="2513938" y="1042945"/>
                  <a:pt x="2707420" y="547315"/>
                  <a:pt x="3124863" y="340581"/>
                </a:cubicBezTo>
                <a:cubicBezTo>
                  <a:pt x="3542306" y="133847"/>
                  <a:pt x="4191663" y="0"/>
                  <a:pt x="4564049" y="38431"/>
                </a:cubicBezTo>
                <a:cubicBezTo>
                  <a:pt x="4936435" y="76862"/>
                  <a:pt x="5147807" y="324015"/>
                  <a:pt x="5359179" y="571168"/>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en-US" altLang="en-US" sz="3600"/>
              <a:t>Marginal Production Function</a:t>
            </a:r>
            <a:br>
              <a:rPr lang="en-US" altLang="en-US" sz="3600"/>
            </a:br>
            <a:r>
              <a:rPr lang="en-US" altLang="en-US" sz="3600"/>
              <a:t>All Inputs Fixed at x* Except Water</a:t>
            </a:r>
          </a:p>
        </p:txBody>
      </p:sp>
      <p:sp>
        <p:nvSpPr>
          <p:cNvPr id="21507" name="Content Placeholder 2"/>
          <p:cNvSpPr>
            <a:spLocks noGrp="1"/>
          </p:cNvSpPr>
          <p:nvPr>
            <p:ph idx="1"/>
          </p:nvPr>
        </p:nvSpPr>
        <p:spPr/>
        <p:txBody>
          <a:bodyPr/>
          <a:lstStyle/>
          <a:p>
            <a:pPr>
              <a:buFont typeface="Wingdings 2" panose="05020102010507070707" pitchFamily="18" charset="2"/>
              <a:buNone/>
            </a:pPr>
            <a:endParaRPr lang="en-US" altLang="en-US"/>
          </a:p>
          <a:p>
            <a:pPr>
              <a:buFont typeface="Wingdings 2" panose="05020102010507070707" pitchFamily="18" charset="2"/>
              <a:buNone/>
            </a:pPr>
            <a:r>
              <a:rPr lang="en-US" altLang="en-US"/>
              <a:t>     </a:t>
            </a:r>
            <a:r>
              <a:rPr lang="en-US" altLang="en-US" sz="2000"/>
              <a:t>y      Increasing                                    Decreasing</a:t>
            </a:r>
          </a:p>
          <a:p>
            <a:pPr>
              <a:buFont typeface="Wingdings 2" panose="05020102010507070707" pitchFamily="18" charset="2"/>
              <a:buNone/>
            </a:pPr>
            <a:r>
              <a:rPr lang="en-US" altLang="en-US" sz="2000"/>
              <a:t>              Returns                                         Returns to Scale</a:t>
            </a:r>
          </a:p>
          <a:p>
            <a:pPr>
              <a:buFont typeface="Wingdings 2" panose="05020102010507070707" pitchFamily="18" charset="2"/>
              <a:buNone/>
            </a:pPr>
            <a:endParaRPr lang="en-US" altLang="en-US"/>
          </a:p>
          <a:p>
            <a:pPr>
              <a:buFont typeface="Wingdings 2" panose="05020102010507070707" pitchFamily="18" charset="2"/>
              <a:buNone/>
            </a:pPr>
            <a:r>
              <a:rPr lang="en-US" altLang="en-US"/>
              <a:t>                                                           </a:t>
            </a:r>
            <a:r>
              <a:rPr lang="en-US" altLang="en-US" sz="2000"/>
              <a:t>y’ = ∂f/∂w</a:t>
            </a:r>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r>
              <a:rPr lang="en-US" altLang="en-US"/>
              <a:t>                                 </a:t>
            </a:r>
            <a:r>
              <a:rPr lang="en-US" altLang="en-US" sz="2000"/>
              <a:t>w </a:t>
            </a:r>
            <a:r>
              <a:rPr lang="en-US" altLang="en-US"/>
              <a:t>                          </a:t>
            </a:r>
            <a:r>
              <a:rPr lang="en-US" altLang="en-US" sz="2000"/>
              <a:t>w</a:t>
            </a:r>
            <a:r>
              <a:rPr lang="en-US" altLang="en-US"/>
              <a:t>                                                  </a:t>
            </a:r>
          </a:p>
          <a:p>
            <a:pPr>
              <a:buFont typeface="Wingdings 2" panose="05020102010507070707" pitchFamily="18" charset="2"/>
              <a:buNone/>
            </a:pPr>
            <a:endParaRPr lang="en-US" altLang="en-US"/>
          </a:p>
          <a:p>
            <a:pPr>
              <a:buFont typeface="Wingdings 2" panose="05020102010507070707" pitchFamily="18" charset="2"/>
              <a:buNone/>
            </a:pPr>
            <a:r>
              <a:rPr lang="en-US" altLang="en-US"/>
              <a:t>                                                                              </a:t>
            </a:r>
          </a:p>
        </p:txBody>
      </p:sp>
      <p:cxnSp>
        <p:nvCxnSpPr>
          <p:cNvPr id="5" name="Straight Arrow Connector 4"/>
          <p:cNvCxnSpPr/>
          <p:nvPr/>
        </p:nvCxnSpPr>
        <p:spPr>
          <a:xfrm>
            <a:off x="1371600" y="5257800"/>
            <a:ext cx="6019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51606" y="3733006"/>
            <a:ext cx="3048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200400" y="5334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5638800" y="5334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384300" y="3033713"/>
            <a:ext cx="5032375" cy="2817812"/>
          </a:xfrm>
          <a:custGeom>
            <a:avLst/>
            <a:gdLst>
              <a:gd name="connsiteX0" fmla="*/ 0 w 5033176"/>
              <a:gd name="connsiteY0" fmla="*/ 2214438 h 2818737"/>
              <a:gd name="connsiteX1" fmla="*/ 580445 w 5033176"/>
              <a:gd name="connsiteY1" fmla="*/ 1085353 h 2818737"/>
              <a:gd name="connsiteX2" fmla="*/ 1439186 w 5033176"/>
              <a:gd name="connsiteY2" fmla="*/ 242514 h 2818737"/>
              <a:gd name="connsiteX3" fmla="*/ 1987826 w 5033176"/>
              <a:gd name="connsiteY3" fmla="*/ 19878 h 2818737"/>
              <a:gd name="connsiteX4" fmla="*/ 2806810 w 5033176"/>
              <a:gd name="connsiteY4" fmla="*/ 123245 h 2818737"/>
              <a:gd name="connsiteX5" fmla="*/ 3411110 w 5033176"/>
              <a:gd name="connsiteY5" fmla="*/ 441297 h 2818737"/>
              <a:gd name="connsiteX6" fmla="*/ 3840480 w 5033176"/>
              <a:gd name="connsiteY6" fmla="*/ 934278 h 2818737"/>
              <a:gd name="connsiteX7" fmla="*/ 4182386 w 5033176"/>
              <a:gd name="connsiteY7" fmla="*/ 1435210 h 2818737"/>
              <a:gd name="connsiteX8" fmla="*/ 4500438 w 5033176"/>
              <a:gd name="connsiteY8" fmla="*/ 1975899 h 2818737"/>
              <a:gd name="connsiteX9" fmla="*/ 5033176 w 5033176"/>
              <a:gd name="connsiteY9" fmla="*/ 2818737 h 2818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33176" h="2818737">
                <a:moveTo>
                  <a:pt x="0" y="2214438"/>
                </a:moveTo>
                <a:cubicBezTo>
                  <a:pt x="170290" y="1814222"/>
                  <a:pt x="340581" y="1414007"/>
                  <a:pt x="580445" y="1085353"/>
                </a:cubicBezTo>
                <a:cubicBezTo>
                  <a:pt x="820309" y="756699"/>
                  <a:pt x="1204623" y="420093"/>
                  <a:pt x="1439186" y="242514"/>
                </a:cubicBezTo>
                <a:cubicBezTo>
                  <a:pt x="1673749" y="64935"/>
                  <a:pt x="1759889" y="39756"/>
                  <a:pt x="1987826" y="19878"/>
                </a:cubicBezTo>
                <a:cubicBezTo>
                  <a:pt x="2215763" y="0"/>
                  <a:pt x="2569596" y="53009"/>
                  <a:pt x="2806810" y="123245"/>
                </a:cubicBezTo>
                <a:cubicBezTo>
                  <a:pt x="3044024" y="193481"/>
                  <a:pt x="3238832" y="306125"/>
                  <a:pt x="3411110" y="441297"/>
                </a:cubicBezTo>
                <a:cubicBezTo>
                  <a:pt x="3583388" y="576469"/>
                  <a:pt x="3711934" y="768626"/>
                  <a:pt x="3840480" y="934278"/>
                </a:cubicBezTo>
                <a:cubicBezTo>
                  <a:pt x="3969026" y="1099930"/>
                  <a:pt x="4072393" y="1261607"/>
                  <a:pt x="4182386" y="1435210"/>
                </a:cubicBezTo>
                <a:cubicBezTo>
                  <a:pt x="4292379" y="1608813"/>
                  <a:pt x="4358640" y="1745311"/>
                  <a:pt x="4500438" y="1975899"/>
                </a:cubicBezTo>
                <a:cubicBezTo>
                  <a:pt x="4642236" y="2206487"/>
                  <a:pt x="4837706" y="2512612"/>
                  <a:pt x="5033176" y="2818737"/>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13" name="Straight Connector 12"/>
          <p:cNvCxnSpPr/>
          <p:nvPr/>
        </p:nvCxnSpPr>
        <p:spPr>
          <a:xfrm rot="16200000" flipH="1">
            <a:off x="1943100" y="3848100"/>
            <a:ext cx="27432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a:r>
              <a:rPr lang="en-US" altLang="en-US" sz="4000"/>
              <a:t>Firm Profit Maximization</a:t>
            </a:r>
          </a:p>
        </p:txBody>
      </p:sp>
      <p:sp>
        <p:nvSpPr>
          <p:cNvPr id="22531" name="Content Placeholder 2"/>
          <p:cNvSpPr>
            <a:spLocks noGrp="1"/>
          </p:cNvSpPr>
          <p:nvPr>
            <p:ph idx="1"/>
          </p:nvPr>
        </p:nvSpPr>
        <p:spPr/>
        <p:txBody>
          <a:bodyPr/>
          <a:lstStyle/>
          <a:p>
            <a:pPr>
              <a:buFont typeface="Wingdings 2" panose="05020102010507070707" pitchFamily="18" charset="2"/>
              <a:buNone/>
            </a:pPr>
            <a:r>
              <a:rPr lang="en-US" altLang="en-US"/>
              <a:t>Max p </a:t>
            </a:r>
            <a:r>
              <a:rPr lang="en-US" altLang="en-US" sz="2000"/>
              <a:t>· f(</a:t>
            </a:r>
            <a:r>
              <a:rPr lang="en-US" altLang="en-US" sz="2000" b="1"/>
              <a:t>x</a:t>
            </a:r>
            <a:r>
              <a:rPr lang="en-US" altLang="en-US" sz="2000"/>
              <a:t>, w) – </a:t>
            </a:r>
            <a:r>
              <a:rPr lang="en-US" altLang="en-US" sz="2000" b="1"/>
              <a:t>mx</a:t>
            </a:r>
            <a:r>
              <a:rPr lang="en-US" altLang="en-US" sz="2000"/>
              <a:t> – c(w), where </a:t>
            </a:r>
            <a:r>
              <a:rPr lang="en-US" altLang="en-US" sz="2000" b="1"/>
              <a:t>x</a:t>
            </a:r>
            <a:r>
              <a:rPr lang="en-US" altLang="en-US" sz="2000"/>
              <a:t>, </a:t>
            </a:r>
            <a:r>
              <a:rPr lang="en-US" altLang="en-US" sz="2000" b="1"/>
              <a:t>m</a:t>
            </a:r>
            <a:r>
              <a:rPr lang="en-US" altLang="en-US" sz="2000"/>
              <a:t> now vector notation</a:t>
            </a:r>
          </a:p>
          <a:p>
            <a:pPr>
              <a:buFont typeface="Wingdings 2" panose="05020102010507070707" pitchFamily="18" charset="2"/>
              <a:buNone/>
            </a:pPr>
            <a:endParaRPr lang="en-US" altLang="en-US" sz="2000"/>
          </a:p>
          <a:p>
            <a:pPr>
              <a:buFont typeface="Wingdings 2" panose="05020102010507070707" pitchFamily="18" charset="2"/>
              <a:buNone/>
            </a:pPr>
            <a:r>
              <a:rPr lang="en-US" altLang="en-US" sz="2000"/>
              <a:t>Profit maximization implies </a:t>
            </a:r>
          </a:p>
          <a:p>
            <a:pPr>
              <a:buFont typeface="Wingdings 2" panose="05020102010507070707" pitchFamily="18" charset="2"/>
              <a:buNone/>
            </a:pPr>
            <a:r>
              <a:rPr lang="en-US" altLang="en-US" sz="2000"/>
              <a:t>	p · ∂f/∂xi = mi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en-US" altLang="en-US" sz="4000"/>
              <a:t>Firm Profit Maximization</a:t>
            </a:r>
          </a:p>
        </p:txBody>
      </p:sp>
      <p:sp>
        <p:nvSpPr>
          <p:cNvPr id="23555" name="Content Placeholder 2"/>
          <p:cNvSpPr>
            <a:spLocks noGrp="1"/>
          </p:cNvSpPr>
          <p:nvPr>
            <p:ph idx="1"/>
          </p:nvPr>
        </p:nvSpPr>
        <p:spPr>
          <a:xfrm>
            <a:off x="457200" y="1935163"/>
            <a:ext cx="8305800" cy="4389437"/>
          </a:xfrm>
        </p:spPr>
        <p:txBody>
          <a:bodyPr/>
          <a:lstStyle/>
          <a:p>
            <a:r>
              <a:rPr lang="en-US" altLang="en-US" sz="2400"/>
              <a:t>Max p · f(</a:t>
            </a:r>
            <a:r>
              <a:rPr lang="en-US" altLang="en-US" sz="2400" b="1"/>
              <a:t>x</a:t>
            </a:r>
            <a:r>
              <a:rPr lang="en-US" altLang="en-US" sz="2400"/>
              <a:t>, w) – </a:t>
            </a:r>
            <a:r>
              <a:rPr lang="en-US" altLang="en-US" sz="2400" b="1"/>
              <a:t>mx</a:t>
            </a:r>
            <a:r>
              <a:rPr lang="en-US" altLang="en-US" sz="2400"/>
              <a:t> – c(w), where </a:t>
            </a:r>
            <a:r>
              <a:rPr lang="en-US" altLang="en-US" sz="2400" b="1"/>
              <a:t>x</a:t>
            </a:r>
            <a:r>
              <a:rPr lang="en-US" altLang="en-US" sz="2400"/>
              <a:t>, </a:t>
            </a:r>
            <a:r>
              <a:rPr lang="en-US" altLang="en-US" sz="2400" b="1"/>
              <a:t>m</a:t>
            </a:r>
            <a:r>
              <a:rPr lang="en-US" altLang="en-US" sz="2400"/>
              <a:t> now vector notation</a:t>
            </a:r>
          </a:p>
          <a:p>
            <a:pPr lvl="1"/>
            <a:r>
              <a:rPr lang="en-US" altLang="en-US" sz="2200"/>
              <a:t>Take first derivatives and set equal to zero</a:t>
            </a:r>
          </a:p>
          <a:p>
            <a:r>
              <a:rPr lang="en-US" altLang="en-US" sz="2400"/>
              <a:t>Profit maximization implies usual marginal conditions</a:t>
            </a:r>
          </a:p>
          <a:p>
            <a:pPr lvl="1"/>
            <a:r>
              <a:rPr lang="en-US" altLang="en-US"/>
              <a:t>p · ∂f/∂xi = mi</a:t>
            </a:r>
          </a:p>
          <a:p>
            <a:r>
              <a:rPr lang="en-US" altLang="en-US" sz="2400"/>
              <a:t>For water set marginal revenue product equal marginal cost</a:t>
            </a:r>
          </a:p>
          <a:p>
            <a:pPr lvl="1"/>
            <a:r>
              <a:rPr lang="en-US" altLang="en-US" sz="2000"/>
              <a:t>p · ∂f/∂w = dc/dw</a:t>
            </a:r>
          </a:p>
          <a:p>
            <a:pPr lvl="1"/>
            <a:r>
              <a:rPr lang="en-US" altLang="en-US" sz="2200"/>
              <a:t>Second order condition </a:t>
            </a:r>
            <a:r>
              <a:rPr lang="en-US" altLang="en-US" sz="2000"/>
              <a:t>p · ∂</a:t>
            </a:r>
            <a:r>
              <a:rPr lang="en-US" altLang="en-US" sz="2000" baseline="30000"/>
              <a:t>2</a:t>
            </a:r>
            <a:r>
              <a:rPr lang="en-US" altLang="en-US" sz="2000"/>
              <a:t>f/∂w</a:t>
            </a:r>
            <a:r>
              <a:rPr lang="en-US" altLang="en-US" sz="2000" baseline="30000"/>
              <a:t>2</a:t>
            </a:r>
            <a:r>
              <a:rPr lang="en-US" altLang="en-US" sz="2000"/>
              <a:t> – d</a:t>
            </a:r>
            <a:r>
              <a:rPr lang="en-US" altLang="en-US" sz="2000" baseline="30000"/>
              <a:t>2</a:t>
            </a:r>
            <a:r>
              <a:rPr lang="en-US" altLang="en-US" sz="2000"/>
              <a:t>c/dw</a:t>
            </a:r>
            <a:r>
              <a:rPr lang="en-US" altLang="en-US" sz="2000" baseline="30000"/>
              <a:t>2</a:t>
            </a:r>
            <a:r>
              <a:rPr lang="en-US" altLang="en-US" sz="2000"/>
              <a:t> &lt; 0 needs to hold</a:t>
            </a:r>
          </a:p>
          <a:p>
            <a:pPr lvl="1">
              <a:buFont typeface="Wingdings 2" panose="05020102010507070707" pitchFamily="18" charset="2"/>
              <a:buNone/>
            </a:pPr>
            <a:endParaRPr lang="en-US" altLang="en-US" sz="2200"/>
          </a:p>
          <a:p>
            <a:r>
              <a:rPr lang="en-US" altLang="en-US" sz="2800"/>
              <a:t>If water is mispriced it will be misused!</a:t>
            </a:r>
          </a:p>
          <a:p>
            <a:endParaRPr lang="en-US" altLang="en-US" sz="2800"/>
          </a:p>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a:r>
              <a:rPr lang="en-US" altLang="en-US" sz="4000"/>
              <a:t>Water Demand Function</a:t>
            </a:r>
          </a:p>
        </p:txBody>
      </p:sp>
      <p:sp>
        <p:nvSpPr>
          <p:cNvPr id="24579" name="Content Placeholder 2"/>
          <p:cNvSpPr>
            <a:spLocks noGrp="1"/>
          </p:cNvSpPr>
          <p:nvPr>
            <p:ph idx="1"/>
          </p:nvPr>
        </p:nvSpPr>
        <p:spPr/>
        <p:txBody>
          <a:bodyPr/>
          <a:lstStyle/>
          <a:p>
            <a:pPr>
              <a:buFont typeface="Wingdings 2" panose="05020102010507070707" pitchFamily="18" charset="2"/>
              <a:buNone/>
            </a:pPr>
            <a:endParaRPr lang="en-US" altLang="en-US"/>
          </a:p>
          <a:p>
            <a:pPr>
              <a:buFont typeface="Wingdings 2" panose="05020102010507070707" pitchFamily="18" charset="2"/>
              <a:buNone/>
            </a:pPr>
            <a:r>
              <a:rPr lang="en-US" altLang="en-US" sz="2000"/>
              <a:t>$                                                p·∂f/∂w</a:t>
            </a:r>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r>
              <a:rPr lang="en-US" altLang="en-US"/>
              <a:t>                                                                </a:t>
            </a:r>
            <a:endParaRPr lang="en-US" altLang="en-US" sz="2000"/>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r>
              <a:rPr lang="en-US" altLang="en-US"/>
              <a:t>                                  </a:t>
            </a:r>
            <a:r>
              <a:rPr lang="en-US" altLang="en-US" sz="2000"/>
              <a:t>w                                         w  </a:t>
            </a:r>
            <a:r>
              <a:rPr lang="en-US" altLang="en-US"/>
              <a:t> </a:t>
            </a:r>
          </a:p>
        </p:txBody>
      </p:sp>
      <p:cxnSp>
        <p:nvCxnSpPr>
          <p:cNvPr id="7" name="Straight Arrow Connector 6"/>
          <p:cNvCxnSpPr/>
          <p:nvPr/>
        </p:nvCxnSpPr>
        <p:spPr>
          <a:xfrm>
            <a:off x="990600" y="5105400"/>
            <a:ext cx="579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304799" y="3733800"/>
            <a:ext cx="2743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073150" y="2736850"/>
            <a:ext cx="5113338" cy="2368550"/>
          </a:xfrm>
          <a:custGeom>
            <a:avLst/>
            <a:gdLst>
              <a:gd name="connsiteX0" fmla="*/ 0 w 5112689"/>
              <a:gd name="connsiteY0" fmla="*/ 2360212 h 2368163"/>
              <a:gd name="connsiteX1" fmla="*/ 437322 w 5112689"/>
              <a:gd name="connsiteY1" fmla="*/ 1501471 h 2368163"/>
              <a:gd name="connsiteX2" fmla="*/ 1176793 w 5112689"/>
              <a:gd name="connsiteY2" fmla="*/ 658633 h 2368163"/>
              <a:gd name="connsiteX3" fmla="*/ 1892411 w 5112689"/>
              <a:gd name="connsiteY3" fmla="*/ 133847 h 2368163"/>
              <a:gd name="connsiteX4" fmla="*/ 2321781 w 5112689"/>
              <a:gd name="connsiteY4" fmla="*/ 6626 h 2368163"/>
              <a:gd name="connsiteX5" fmla="*/ 3116911 w 5112689"/>
              <a:gd name="connsiteY5" fmla="*/ 173603 h 2368163"/>
              <a:gd name="connsiteX6" fmla="*/ 3593990 w 5112689"/>
              <a:gd name="connsiteY6" fmla="*/ 507558 h 2368163"/>
              <a:gd name="connsiteX7" fmla="*/ 3888188 w 5112689"/>
              <a:gd name="connsiteY7" fmla="*/ 777903 h 2368163"/>
              <a:gd name="connsiteX8" fmla="*/ 4190337 w 5112689"/>
              <a:gd name="connsiteY8" fmla="*/ 1072101 h 2368163"/>
              <a:gd name="connsiteX9" fmla="*/ 4405023 w 5112689"/>
              <a:gd name="connsiteY9" fmla="*/ 1350396 h 2368163"/>
              <a:gd name="connsiteX10" fmla="*/ 4699221 w 5112689"/>
              <a:gd name="connsiteY10" fmla="*/ 1763864 h 2368163"/>
              <a:gd name="connsiteX11" fmla="*/ 4826442 w 5112689"/>
              <a:gd name="connsiteY11" fmla="*/ 1986501 h 2368163"/>
              <a:gd name="connsiteX12" fmla="*/ 4985468 w 5112689"/>
              <a:gd name="connsiteY12" fmla="*/ 2248894 h 2368163"/>
              <a:gd name="connsiteX13" fmla="*/ 5112689 w 5112689"/>
              <a:gd name="connsiteY13" fmla="*/ 2368163 h 236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12689" h="2368163">
                <a:moveTo>
                  <a:pt x="0" y="2360212"/>
                </a:moveTo>
                <a:cubicBezTo>
                  <a:pt x="120595" y="2072640"/>
                  <a:pt x="241190" y="1785068"/>
                  <a:pt x="437322" y="1501471"/>
                </a:cubicBezTo>
                <a:cubicBezTo>
                  <a:pt x="633454" y="1217874"/>
                  <a:pt x="934278" y="886570"/>
                  <a:pt x="1176793" y="658633"/>
                </a:cubicBezTo>
                <a:cubicBezTo>
                  <a:pt x="1419308" y="430696"/>
                  <a:pt x="1701580" y="242515"/>
                  <a:pt x="1892411" y="133847"/>
                </a:cubicBezTo>
                <a:cubicBezTo>
                  <a:pt x="2083242" y="25179"/>
                  <a:pt x="2117698" y="0"/>
                  <a:pt x="2321781" y="6626"/>
                </a:cubicBezTo>
                <a:cubicBezTo>
                  <a:pt x="2525864" y="13252"/>
                  <a:pt x="2904876" y="90114"/>
                  <a:pt x="3116911" y="173603"/>
                </a:cubicBezTo>
                <a:cubicBezTo>
                  <a:pt x="3328946" y="257092"/>
                  <a:pt x="3465444" y="406841"/>
                  <a:pt x="3593990" y="507558"/>
                </a:cubicBezTo>
                <a:cubicBezTo>
                  <a:pt x="3722536" y="608275"/>
                  <a:pt x="3788797" y="683813"/>
                  <a:pt x="3888188" y="777903"/>
                </a:cubicBezTo>
                <a:cubicBezTo>
                  <a:pt x="3987579" y="871993"/>
                  <a:pt x="4104198" y="976686"/>
                  <a:pt x="4190337" y="1072101"/>
                </a:cubicBezTo>
                <a:cubicBezTo>
                  <a:pt x="4276476" y="1167517"/>
                  <a:pt x="4320209" y="1235102"/>
                  <a:pt x="4405023" y="1350396"/>
                </a:cubicBezTo>
                <a:cubicBezTo>
                  <a:pt x="4489837" y="1465690"/>
                  <a:pt x="4628985" y="1657847"/>
                  <a:pt x="4699221" y="1763864"/>
                </a:cubicBezTo>
                <a:cubicBezTo>
                  <a:pt x="4769457" y="1869881"/>
                  <a:pt x="4778734" y="1905663"/>
                  <a:pt x="4826442" y="1986501"/>
                </a:cubicBezTo>
                <a:cubicBezTo>
                  <a:pt x="4874150" y="2067339"/>
                  <a:pt x="4937760" y="2185284"/>
                  <a:pt x="4985468" y="2248894"/>
                </a:cubicBezTo>
                <a:cubicBezTo>
                  <a:pt x="5033176" y="2312504"/>
                  <a:pt x="5072932" y="2340333"/>
                  <a:pt x="5112689" y="2368163"/>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 name="Freeform 15"/>
          <p:cNvSpPr/>
          <p:nvPr/>
        </p:nvSpPr>
        <p:spPr>
          <a:xfrm>
            <a:off x="3379788" y="2743200"/>
            <a:ext cx="2798762" cy="2347913"/>
          </a:xfrm>
          <a:custGeom>
            <a:avLst/>
            <a:gdLst>
              <a:gd name="connsiteX0" fmla="*/ 0 w 2798859"/>
              <a:gd name="connsiteY0" fmla="*/ 0 h 2348285"/>
              <a:gd name="connsiteX1" fmla="*/ 739472 w 2798859"/>
              <a:gd name="connsiteY1" fmla="*/ 119270 h 2348285"/>
              <a:gd name="connsiteX2" fmla="*/ 1256306 w 2798859"/>
              <a:gd name="connsiteY2" fmla="*/ 461176 h 2348285"/>
              <a:gd name="connsiteX3" fmla="*/ 1757239 w 2798859"/>
              <a:gd name="connsiteY3" fmla="*/ 938254 h 2348285"/>
              <a:gd name="connsiteX4" fmla="*/ 1987826 w 2798859"/>
              <a:gd name="connsiteY4" fmla="*/ 1176793 h 2348285"/>
              <a:gd name="connsiteX5" fmla="*/ 2282025 w 2798859"/>
              <a:gd name="connsiteY5" fmla="*/ 1574358 h 2348285"/>
              <a:gd name="connsiteX6" fmla="*/ 2488759 w 2798859"/>
              <a:gd name="connsiteY6" fmla="*/ 1892410 h 2348285"/>
              <a:gd name="connsiteX7" fmla="*/ 2703444 w 2798859"/>
              <a:gd name="connsiteY7" fmla="*/ 2274073 h 2348285"/>
              <a:gd name="connsiteX8" fmla="*/ 2798859 w 2798859"/>
              <a:gd name="connsiteY8" fmla="*/ 2337683 h 2348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859" h="2348285">
                <a:moveTo>
                  <a:pt x="0" y="0"/>
                </a:moveTo>
                <a:cubicBezTo>
                  <a:pt x="265044" y="21203"/>
                  <a:pt x="530088" y="42407"/>
                  <a:pt x="739472" y="119270"/>
                </a:cubicBezTo>
                <a:cubicBezTo>
                  <a:pt x="948856" y="196133"/>
                  <a:pt x="1086678" y="324679"/>
                  <a:pt x="1256306" y="461176"/>
                </a:cubicBezTo>
                <a:cubicBezTo>
                  <a:pt x="1425934" y="597673"/>
                  <a:pt x="1635319" y="818985"/>
                  <a:pt x="1757239" y="938254"/>
                </a:cubicBezTo>
                <a:cubicBezTo>
                  <a:pt x="1879159" y="1057524"/>
                  <a:pt x="1900362" y="1070776"/>
                  <a:pt x="1987826" y="1176793"/>
                </a:cubicBezTo>
                <a:cubicBezTo>
                  <a:pt x="2075290" y="1282810"/>
                  <a:pt x="2198536" y="1455089"/>
                  <a:pt x="2282025" y="1574358"/>
                </a:cubicBezTo>
                <a:cubicBezTo>
                  <a:pt x="2365514" y="1693627"/>
                  <a:pt x="2418522" y="1775791"/>
                  <a:pt x="2488759" y="1892410"/>
                </a:cubicBezTo>
                <a:cubicBezTo>
                  <a:pt x="2558996" y="2009029"/>
                  <a:pt x="2651761" y="2199861"/>
                  <a:pt x="2703444" y="2274073"/>
                </a:cubicBezTo>
                <a:cubicBezTo>
                  <a:pt x="2755127" y="2348285"/>
                  <a:pt x="2776993" y="2342984"/>
                  <a:pt x="2798859" y="2337683"/>
                </a:cubicBezTo>
              </a:path>
            </a:pathLst>
          </a:custGeom>
          <a:ln w="635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18" name="Straight Arrow Connector 17"/>
          <p:cNvCxnSpPr/>
          <p:nvPr/>
        </p:nvCxnSpPr>
        <p:spPr>
          <a:xfrm>
            <a:off x="3276600" y="5257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6019800" y="52578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04850"/>
            <a:ext cx="8382000" cy="1143000"/>
          </a:xfrm>
        </p:spPr>
        <p:txBody>
          <a:bodyPr/>
          <a:lstStyle/>
          <a:p>
            <a:pPr algn="ctr"/>
            <a:r>
              <a:rPr lang="en-US" altLang="en-US" sz="3600"/>
              <a:t>USA Today Headline</a:t>
            </a:r>
            <a:br>
              <a:rPr lang="en-US" altLang="en-US" sz="3600"/>
            </a:br>
            <a:r>
              <a:rPr lang="en-US" altLang="en-US" sz="3600"/>
              <a:t>Calif. facing worst drought in modern history</a:t>
            </a:r>
          </a:p>
        </p:txBody>
      </p:sp>
      <p:sp>
        <p:nvSpPr>
          <p:cNvPr id="7171" name="Content Placeholder 2"/>
          <p:cNvSpPr>
            <a:spLocks noGrp="1"/>
          </p:cNvSpPr>
          <p:nvPr>
            <p:ph idx="1"/>
          </p:nvPr>
        </p:nvSpPr>
        <p:spPr>
          <a:xfrm>
            <a:off x="381000" y="1905000"/>
            <a:ext cx="8458200" cy="4495800"/>
          </a:xfrm>
        </p:spPr>
        <p:txBody>
          <a:bodyPr/>
          <a:lstStyle/>
          <a:p>
            <a:r>
              <a:rPr lang="en-US" altLang="en-US"/>
              <a:t>Snow pack on Sierra Nevada Mountains 61% of normal</a:t>
            </a:r>
          </a:p>
          <a:p>
            <a:pPr lvl="1"/>
            <a:r>
              <a:rPr lang="en-US" altLang="en-US"/>
              <a:t>49% northern, 63% central ,68% southern parts</a:t>
            </a:r>
          </a:p>
          <a:p>
            <a:r>
              <a:rPr lang="en-US" altLang="en-US"/>
              <a:t>Two largest reservoirs at less than half capacity</a:t>
            </a:r>
          </a:p>
          <a:p>
            <a:pPr lvl="1"/>
            <a:r>
              <a:rPr lang="en-US" altLang="en-US"/>
              <a:t>Shasta and Oroville</a:t>
            </a:r>
          </a:p>
          <a:p>
            <a:r>
              <a:rPr lang="en-US" altLang="en-US"/>
              <a:t>Weather pattern (La Nina) likely to drop water outside of California this year</a:t>
            </a:r>
          </a:p>
          <a:p>
            <a:r>
              <a:rPr lang="en-US" altLang="en-US"/>
              <a:t>Court order to leave water in rivers to protect fish</a:t>
            </a:r>
          </a:p>
          <a:p>
            <a:r>
              <a:rPr lang="en-US" altLang="en-US"/>
              <a:t>State of California announces likely to only deliver 15% of contracted water to urban areas and agriculture</a:t>
            </a:r>
          </a:p>
          <a:p>
            <a:r>
              <a:rPr lang="en-US" altLang="en-US"/>
              <a:t>Bureau of Reclamation to make similar announcement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US" altLang="en-US" sz="4000"/>
              <a:t>Quadratic Production Function</a:t>
            </a:r>
          </a:p>
        </p:txBody>
      </p:sp>
      <p:sp>
        <p:nvSpPr>
          <p:cNvPr id="25603" name="Content Placeholder 2"/>
          <p:cNvSpPr>
            <a:spLocks noGrp="1"/>
          </p:cNvSpPr>
          <p:nvPr>
            <p:ph idx="1"/>
          </p:nvPr>
        </p:nvSpPr>
        <p:spPr/>
        <p:txBody>
          <a:bodyPr/>
          <a:lstStyle/>
          <a:p>
            <a:r>
              <a:rPr lang="en-US" altLang="en-US"/>
              <a:t>Profit = p · (</a:t>
            </a:r>
            <a:r>
              <a:rPr lang="el-GR" altLang="en-US"/>
              <a:t>α</a:t>
            </a:r>
            <a:r>
              <a:rPr lang="en-US" altLang="en-US"/>
              <a:t>1 +  </a:t>
            </a:r>
            <a:r>
              <a:rPr lang="el-GR" altLang="en-US"/>
              <a:t>α</a:t>
            </a:r>
            <a:r>
              <a:rPr lang="en-US" altLang="en-US"/>
              <a:t>2w – </a:t>
            </a:r>
            <a:r>
              <a:rPr lang="el-GR" altLang="en-US"/>
              <a:t>α</a:t>
            </a:r>
            <a:r>
              <a:rPr lang="en-US" altLang="en-US"/>
              <a:t>3w</a:t>
            </a:r>
            <a:r>
              <a:rPr lang="en-US" altLang="en-US" baseline="30000"/>
              <a:t>2</a:t>
            </a:r>
            <a:r>
              <a:rPr lang="en-US" altLang="en-US"/>
              <a:t>) – Ѳw</a:t>
            </a:r>
          </a:p>
          <a:p>
            <a:pPr lvl="1"/>
            <a:r>
              <a:rPr lang="en-US" altLang="en-US"/>
              <a:t>Assuming all other inputs fixed at some level</a:t>
            </a:r>
          </a:p>
          <a:p>
            <a:r>
              <a:rPr lang="en-US" altLang="en-US"/>
              <a:t>∂Profit/∂w = p · (</a:t>
            </a:r>
            <a:r>
              <a:rPr lang="el-GR" altLang="en-US"/>
              <a:t>α</a:t>
            </a:r>
            <a:r>
              <a:rPr lang="en-US" altLang="en-US"/>
              <a:t>2 – 2</a:t>
            </a:r>
            <a:r>
              <a:rPr lang="el-GR" altLang="en-US"/>
              <a:t>α</a:t>
            </a:r>
            <a:r>
              <a:rPr lang="en-US" altLang="en-US"/>
              <a:t>3w) –</a:t>
            </a:r>
            <a:r>
              <a:rPr lang="az-Cyrl-AZ" altLang="en-US"/>
              <a:t>Ѳ</a:t>
            </a:r>
            <a:r>
              <a:rPr lang="en-US" altLang="en-US"/>
              <a:t>  = 0</a:t>
            </a:r>
          </a:p>
          <a:p>
            <a:r>
              <a:rPr lang="en-US" altLang="en-US"/>
              <a:t>-p·2</a:t>
            </a:r>
            <a:r>
              <a:rPr lang="el-GR" altLang="en-US"/>
              <a:t>α</a:t>
            </a:r>
            <a:r>
              <a:rPr lang="en-US" altLang="en-US"/>
              <a:t>3w = </a:t>
            </a:r>
            <a:r>
              <a:rPr lang="az-Cyrl-AZ" altLang="en-US"/>
              <a:t>Ѳ</a:t>
            </a:r>
            <a:r>
              <a:rPr lang="en-US" altLang="en-US"/>
              <a:t> – </a:t>
            </a:r>
            <a:r>
              <a:rPr lang="el-GR" altLang="en-US"/>
              <a:t>α</a:t>
            </a:r>
            <a:r>
              <a:rPr lang="en-US" altLang="en-US"/>
              <a:t>2p yields water demand:</a:t>
            </a:r>
          </a:p>
          <a:p>
            <a:pPr lvl="1"/>
            <a:r>
              <a:rPr lang="en-US" altLang="en-US"/>
              <a:t>w = (</a:t>
            </a:r>
            <a:r>
              <a:rPr lang="el-GR" altLang="en-US"/>
              <a:t>α</a:t>
            </a:r>
            <a:r>
              <a:rPr lang="en-US" altLang="en-US"/>
              <a:t>2·p – </a:t>
            </a:r>
            <a:r>
              <a:rPr lang="az-Cyrl-AZ" altLang="en-US"/>
              <a:t>Ѳ</a:t>
            </a:r>
            <a:r>
              <a:rPr lang="en-US" altLang="en-US"/>
              <a:t>)/(2</a:t>
            </a:r>
            <a:r>
              <a:rPr lang="el-GR" altLang="en-US"/>
              <a:t>α</a:t>
            </a:r>
            <a:r>
              <a:rPr lang="en-US" altLang="en-US"/>
              <a:t>3·p)</a:t>
            </a:r>
          </a:p>
          <a:p>
            <a:r>
              <a:rPr lang="en-US" altLang="en-US"/>
              <a:t>Now allow other inputs to vary yields water demand as:</a:t>
            </a:r>
          </a:p>
          <a:p>
            <a:pPr lvl="1"/>
            <a:r>
              <a:rPr lang="en-US" altLang="en-US"/>
              <a:t>w = (</a:t>
            </a:r>
            <a:r>
              <a:rPr lang="el-GR" altLang="en-US"/>
              <a:t>α</a:t>
            </a:r>
            <a:r>
              <a:rPr lang="en-US" altLang="en-US"/>
              <a:t>1·</a:t>
            </a:r>
            <a:r>
              <a:rPr lang="el-GR" altLang="en-US"/>
              <a:t>α</a:t>
            </a:r>
            <a:r>
              <a:rPr lang="en-US" altLang="en-US"/>
              <a:t>2</a:t>
            </a:r>
            <a:r>
              <a:rPr lang="el-GR" altLang="en-US" baseline="30000"/>
              <a:t>α</a:t>
            </a:r>
            <a:r>
              <a:rPr lang="en-US" altLang="en-US" baseline="30000"/>
              <a:t>2</a:t>
            </a:r>
            <a:r>
              <a:rPr lang="en-US" altLang="en-US"/>
              <a:t>·</a:t>
            </a:r>
            <a:r>
              <a:rPr lang="el-GR" altLang="en-US"/>
              <a:t>α</a:t>
            </a:r>
            <a:r>
              <a:rPr lang="en-US" altLang="en-US"/>
              <a:t>3</a:t>
            </a:r>
            <a:r>
              <a:rPr lang="en-US" altLang="en-US" baseline="30000"/>
              <a:t>(1-</a:t>
            </a:r>
            <a:r>
              <a:rPr lang="el-GR" altLang="en-US" baseline="30000"/>
              <a:t>α</a:t>
            </a:r>
            <a:r>
              <a:rPr lang="en-US" altLang="en-US" baseline="30000"/>
              <a:t>2)</a:t>
            </a:r>
            <a:r>
              <a:rPr lang="en-US" altLang="en-US"/>
              <a:t>·</a:t>
            </a:r>
            <a:r>
              <a:rPr lang="az-Cyrl-AZ" altLang="en-US"/>
              <a:t>Ѳ</a:t>
            </a:r>
            <a:r>
              <a:rPr lang="en-US" altLang="en-US" baseline="30000"/>
              <a:t>(</a:t>
            </a:r>
            <a:r>
              <a:rPr lang="el-GR" altLang="en-US" baseline="30000"/>
              <a:t>α</a:t>
            </a:r>
            <a:r>
              <a:rPr lang="en-US" altLang="en-US" baseline="30000"/>
              <a:t>2-1)</a:t>
            </a:r>
            <a:r>
              <a:rPr lang="en-US" altLang="en-US"/>
              <a:t>·</a:t>
            </a:r>
            <a:r>
              <a:rPr lang="en-US" altLang="en-US" b="1"/>
              <a:t>m</a:t>
            </a:r>
            <a:r>
              <a:rPr lang="en-US" altLang="en-US" baseline="30000"/>
              <a:t>-</a:t>
            </a:r>
            <a:r>
              <a:rPr lang="el-GR" altLang="en-US" baseline="30000"/>
              <a:t>α</a:t>
            </a:r>
            <a:r>
              <a:rPr lang="en-US" altLang="en-US" baseline="30000"/>
              <a:t>2 </a:t>
            </a:r>
            <a:r>
              <a:rPr lang="en-US" altLang="en-US"/>
              <a:t>·p)</a:t>
            </a:r>
            <a:r>
              <a:rPr lang="en-US" altLang="en-US" baseline="30000"/>
              <a:t>[1/(1 -</a:t>
            </a:r>
            <a:r>
              <a:rPr lang="el-GR" altLang="en-US" baseline="30000"/>
              <a:t>α</a:t>
            </a:r>
            <a:r>
              <a:rPr lang="en-US" altLang="en-US" baseline="30000"/>
              <a:t>2 –</a:t>
            </a:r>
            <a:r>
              <a:rPr lang="el-GR" altLang="en-US" baseline="30000"/>
              <a:t>α</a:t>
            </a:r>
            <a:r>
              <a:rPr lang="en-US" altLang="en-US" baseline="30000"/>
              <a:t>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altLang="en-US" sz="4400"/>
              <a:t>Utility Equivalent</a:t>
            </a:r>
          </a:p>
        </p:txBody>
      </p:sp>
      <p:sp>
        <p:nvSpPr>
          <p:cNvPr id="26627" name="Content Placeholder 2"/>
          <p:cNvSpPr>
            <a:spLocks noGrp="1"/>
          </p:cNvSpPr>
          <p:nvPr>
            <p:ph idx="1"/>
          </p:nvPr>
        </p:nvSpPr>
        <p:spPr/>
        <p:txBody>
          <a:bodyPr/>
          <a:lstStyle/>
          <a:p>
            <a:r>
              <a:rPr lang="en-US" altLang="en-US"/>
              <a:t>Max U[x1, …, xi, …, xn, w]</a:t>
            </a:r>
          </a:p>
          <a:p>
            <a:pPr lvl="1"/>
            <a:r>
              <a:rPr lang="en-US" altLang="en-US"/>
              <a:t>Subject to c(w) + ∑</a:t>
            </a:r>
            <a:r>
              <a:rPr lang="en-US" altLang="en-US" baseline="-25000"/>
              <a:t>i</a:t>
            </a:r>
            <a:r>
              <a:rPr lang="en-US" altLang="en-US"/>
              <a:t> mi ∙ xi = Income (I)</a:t>
            </a:r>
          </a:p>
          <a:p>
            <a:r>
              <a:rPr lang="en-US" altLang="en-US"/>
              <a:t>w = D[c(w), m1, …, mi, …, mn, I)</a:t>
            </a:r>
          </a:p>
          <a:p>
            <a:r>
              <a:rPr lang="en-US" altLang="en-US"/>
              <a:t>Can also constrain utility by rationing w so that w</a:t>
            </a:r>
            <a:r>
              <a:rPr lang="en-US" altLang="en-US" baseline="-25000"/>
              <a:t>r</a:t>
            </a:r>
            <a:r>
              <a:rPr lang="en-US" altLang="en-US"/>
              <a:t> is less than w* that solve the demand equation above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altLang="en-US" sz="4400"/>
              <a:t>Water Demand for a Household</a:t>
            </a:r>
          </a:p>
        </p:txBody>
      </p:sp>
      <p:sp>
        <p:nvSpPr>
          <p:cNvPr id="27651" name="Content Placeholder 2"/>
          <p:cNvSpPr>
            <a:spLocks noGrp="1"/>
          </p:cNvSpPr>
          <p:nvPr>
            <p:ph idx="1"/>
          </p:nvPr>
        </p:nvSpPr>
        <p:spPr/>
        <p:txBody>
          <a:bodyPr/>
          <a:lstStyle/>
          <a:p>
            <a:pPr>
              <a:buFont typeface="Wingdings 2" panose="05020102010507070707" pitchFamily="18" charset="2"/>
              <a:buNone/>
            </a:pPr>
            <a:r>
              <a:rPr lang="en-US" altLang="en-US" sz="2000"/>
              <a:t>Water</a:t>
            </a:r>
          </a:p>
          <a:p>
            <a:pPr>
              <a:buFont typeface="Wingdings 2" panose="05020102010507070707" pitchFamily="18" charset="2"/>
              <a:buNone/>
            </a:pPr>
            <a:r>
              <a:rPr lang="en-US" altLang="en-US" sz="2000"/>
              <a:t>Price</a:t>
            </a:r>
          </a:p>
          <a:p>
            <a:pPr>
              <a:buFont typeface="Wingdings 2" panose="05020102010507070707" pitchFamily="18" charset="2"/>
              <a:buNone/>
            </a:pPr>
            <a:endParaRPr lang="en-US" altLang="en-US" sz="2000"/>
          </a:p>
          <a:p>
            <a:pPr>
              <a:buFont typeface="Wingdings 2" panose="05020102010507070707" pitchFamily="18" charset="2"/>
              <a:buNone/>
            </a:pPr>
            <a:endParaRPr lang="en-US" altLang="en-US" sz="2000"/>
          </a:p>
          <a:p>
            <a:pPr>
              <a:buFont typeface="Wingdings 2" panose="05020102010507070707" pitchFamily="18" charset="2"/>
              <a:buNone/>
            </a:pPr>
            <a:endParaRPr lang="en-US" altLang="en-US" sz="2000"/>
          </a:p>
          <a:p>
            <a:pPr>
              <a:buFont typeface="Wingdings 2" panose="05020102010507070707" pitchFamily="18" charset="2"/>
              <a:buNone/>
            </a:pPr>
            <a:endParaRPr lang="en-US" altLang="en-US" sz="2000"/>
          </a:p>
          <a:p>
            <a:pPr>
              <a:buFont typeface="Wingdings 2" panose="05020102010507070707" pitchFamily="18" charset="2"/>
              <a:buNone/>
            </a:pPr>
            <a:r>
              <a:rPr lang="en-US" altLang="en-US" sz="2000"/>
              <a:t>       p</a:t>
            </a:r>
            <a:r>
              <a:rPr lang="en-US" altLang="en-US" sz="2000" baseline="-25000"/>
              <a:t>w</a:t>
            </a:r>
          </a:p>
          <a:p>
            <a:pPr>
              <a:buFont typeface="Wingdings 2" panose="05020102010507070707" pitchFamily="18" charset="2"/>
              <a:buNone/>
            </a:pPr>
            <a:endParaRPr lang="en-US" altLang="en-US" sz="2000"/>
          </a:p>
          <a:p>
            <a:pPr>
              <a:buFont typeface="Wingdings 2" panose="05020102010507070707" pitchFamily="18" charset="2"/>
              <a:buNone/>
            </a:pPr>
            <a:r>
              <a:rPr lang="en-US" altLang="en-US" sz="2000"/>
              <a:t>                                                                   w*                  Water Quantity</a:t>
            </a:r>
          </a:p>
        </p:txBody>
      </p:sp>
      <p:cxnSp>
        <p:nvCxnSpPr>
          <p:cNvPr id="5" name="Straight Arrow Connector 4"/>
          <p:cNvCxnSpPr/>
          <p:nvPr/>
        </p:nvCxnSpPr>
        <p:spPr>
          <a:xfrm>
            <a:off x="1371600" y="4876800"/>
            <a:ext cx="6705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 y="3505200"/>
            <a:ext cx="2743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1900238" y="2225675"/>
            <a:ext cx="5876925" cy="2647950"/>
          </a:xfrm>
          <a:custGeom>
            <a:avLst/>
            <a:gdLst>
              <a:gd name="connsiteX0" fmla="*/ 0 w 5876014"/>
              <a:gd name="connsiteY0" fmla="*/ 0 h 2647785"/>
              <a:gd name="connsiteX1" fmla="*/ 87464 w 5876014"/>
              <a:gd name="connsiteY1" fmla="*/ 652007 h 2647785"/>
              <a:gd name="connsiteX2" fmla="*/ 262393 w 5876014"/>
              <a:gd name="connsiteY2" fmla="*/ 1073426 h 2647785"/>
              <a:gd name="connsiteX3" fmla="*/ 914400 w 5876014"/>
              <a:gd name="connsiteY3" fmla="*/ 1574358 h 2647785"/>
              <a:gd name="connsiteX4" fmla="*/ 1407381 w 5876014"/>
              <a:gd name="connsiteY4" fmla="*/ 1781092 h 2647785"/>
              <a:gd name="connsiteX5" fmla="*/ 2170706 w 5876014"/>
              <a:gd name="connsiteY5" fmla="*/ 1987826 h 2647785"/>
              <a:gd name="connsiteX6" fmla="*/ 2520563 w 5876014"/>
              <a:gd name="connsiteY6" fmla="*/ 2107096 h 2647785"/>
              <a:gd name="connsiteX7" fmla="*/ 3498574 w 5876014"/>
              <a:gd name="connsiteY7" fmla="*/ 2226365 h 2647785"/>
              <a:gd name="connsiteX8" fmla="*/ 4158532 w 5876014"/>
              <a:gd name="connsiteY8" fmla="*/ 2289976 h 2647785"/>
              <a:gd name="connsiteX9" fmla="*/ 4874149 w 5876014"/>
              <a:gd name="connsiteY9" fmla="*/ 2313830 h 2647785"/>
              <a:gd name="connsiteX10" fmla="*/ 5526156 w 5876014"/>
              <a:gd name="connsiteY10" fmla="*/ 2441051 h 2647785"/>
              <a:gd name="connsiteX11" fmla="*/ 5876014 w 5876014"/>
              <a:gd name="connsiteY11" fmla="*/ 2647785 h 264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876014" h="2647785">
                <a:moveTo>
                  <a:pt x="0" y="0"/>
                </a:moveTo>
                <a:cubicBezTo>
                  <a:pt x="21866" y="236551"/>
                  <a:pt x="43732" y="473103"/>
                  <a:pt x="87464" y="652007"/>
                </a:cubicBezTo>
                <a:cubicBezTo>
                  <a:pt x="131196" y="830911"/>
                  <a:pt x="124570" y="919701"/>
                  <a:pt x="262393" y="1073426"/>
                </a:cubicBezTo>
                <a:cubicBezTo>
                  <a:pt x="400216" y="1227151"/>
                  <a:pt x="723569" y="1456414"/>
                  <a:pt x="914400" y="1574358"/>
                </a:cubicBezTo>
                <a:cubicBezTo>
                  <a:pt x="1105231" y="1692302"/>
                  <a:pt x="1197997" y="1712181"/>
                  <a:pt x="1407381" y="1781092"/>
                </a:cubicBezTo>
                <a:cubicBezTo>
                  <a:pt x="1616765" y="1850003"/>
                  <a:pt x="1985176" y="1933492"/>
                  <a:pt x="2170706" y="1987826"/>
                </a:cubicBezTo>
                <a:cubicBezTo>
                  <a:pt x="2356236" y="2042160"/>
                  <a:pt x="2299252" y="2067340"/>
                  <a:pt x="2520563" y="2107096"/>
                </a:cubicBezTo>
                <a:cubicBezTo>
                  <a:pt x="2741874" y="2146852"/>
                  <a:pt x="3225579" y="2195885"/>
                  <a:pt x="3498574" y="2226365"/>
                </a:cubicBezTo>
                <a:cubicBezTo>
                  <a:pt x="3771569" y="2256845"/>
                  <a:pt x="3929269" y="2275398"/>
                  <a:pt x="4158532" y="2289976"/>
                </a:cubicBezTo>
                <a:cubicBezTo>
                  <a:pt x="4387795" y="2304554"/>
                  <a:pt x="4646212" y="2288651"/>
                  <a:pt x="4874149" y="2313830"/>
                </a:cubicBezTo>
                <a:cubicBezTo>
                  <a:pt x="5102086" y="2339009"/>
                  <a:pt x="5359179" y="2385392"/>
                  <a:pt x="5526156" y="2441051"/>
                </a:cubicBezTo>
                <a:cubicBezTo>
                  <a:pt x="5693134" y="2496710"/>
                  <a:pt x="5817705" y="2612004"/>
                  <a:pt x="5876014" y="2647785"/>
                </a:cubicBezTo>
              </a:path>
            </a:pathLst>
          </a:custGeom>
          <a:ln w="635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10" name="Straight Connector 9"/>
          <p:cNvCxnSpPr/>
          <p:nvPr/>
        </p:nvCxnSpPr>
        <p:spPr>
          <a:xfrm rot="5400000" flipH="1" flipV="1">
            <a:off x="1371600" y="434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1371600" y="45720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371600" y="4419600"/>
            <a:ext cx="3505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648201" y="4648200"/>
            <a:ext cx="457200" cy="317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a:r>
              <a:rPr lang="en-US" altLang="en-US" sz="4400"/>
              <a:t>Oscar Burt 1964 Paper</a:t>
            </a:r>
          </a:p>
        </p:txBody>
      </p:sp>
      <p:sp>
        <p:nvSpPr>
          <p:cNvPr id="28675" name="Content Placeholder 2"/>
          <p:cNvSpPr>
            <a:spLocks noGrp="1"/>
          </p:cNvSpPr>
          <p:nvPr>
            <p:ph idx="1"/>
          </p:nvPr>
        </p:nvSpPr>
        <p:spPr>
          <a:xfrm>
            <a:off x="304800" y="1935163"/>
            <a:ext cx="8610600" cy="4389437"/>
          </a:xfrm>
        </p:spPr>
        <p:txBody>
          <a:bodyPr/>
          <a:lstStyle/>
          <a:p>
            <a:r>
              <a:rPr lang="en-US" altLang="en-US" sz="2400"/>
              <a:t>General setup for groundwater (Burt’s notation used)</a:t>
            </a:r>
          </a:p>
          <a:p>
            <a:pPr lvl="1"/>
            <a:r>
              <a:rPr lang="en-US" altLang="en-US"/>
              <a:t>Works for many renewable resources</a:t>
            </a:r>
          </a:p>
          <a:p>
            <a:r>
              <a:rPr lang="en-US" altLang="en-US" sz="2400"/>
              <a:t>s = quantity of resource in stock or reserve </a:t>
            </a:r>
          </a:p>
          <a:p>
            <a:r>
              <a:rPr lang="en-US" altLang="en-US" sz="2400"/>
              <a:t>x = quantity of resource used from stock per period </a:t>
            </a:r>
          </a:p>
          <a:p>
            <a:r>
              <a:rPr lang="en-US" altLang="en-US" sz="2400"/>
              <a:t>w = exogenous addition of resource to stock per period </a:t>
            </a:r>
          </a:p>
          <a:p>
            <a:r>
              <a:rPr lang="en-US" altLang="en-US" sz="2400"/>
              <a:t>G(x, s) = expected net output per period </a:t>
            </a:r>
          </a:p>
          <a:p>
            <a:r>
              <a:rPr lang="en-US" altLang="en-US" sz="2400"/>
              <a:t>h(w, s) dw = probability density function for additions to stock</a:t>
            </a:r>
          </a:p>
          <a:p>
            <a:r>
              <a:rPr lang="en-US" altLang="en-US" sz="2400"/>
              <a:t>ω(s) = expectation of w for a given magnitude of s </a:t>
            </a:r>
          </a:p>
          <a:p>
            <a:r>
              <a:rPr lang="en-US" altLang="en-US" sz="2400"/>
              <a:t>β = (1 + r)</a:t>
            </a:r>
            <a:r>
              <a:rPr lang="en-US" altLang="en-US" sz="2400" baseline="30000"/>
              <a:t>-1</a:t>
            </a:r>
            <a:r>
              <a:rPr lang="en-US" altLang="en-US" sz="2400"/>
              <a:t>, where r is the periodic interest rate.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533400"/>
            <a:ext cx="8229600" cy="285750"/>
          </a:xfrm>
        </p:spPr>
        <p:txBody>
          <a:bodyPr/>
          <a:lstStyle/>
          <a:p>
            <a:endParaRPr lang="en-US" altLang="en-US"/>
          </a:p>
        </p:txBody>
      </p:sp>
      <p:sp>
        <p:nvSpPr>
          <p:cNvPr id="29699" name="Content Placeholder 2"/>
          <p:cNvSpPr>
            <a:spLocks noGrp="1"/>
          </p:cNvSpPr>
          <p:nvPr>
            <p:ph idx="1"/>
          </p:nvPr>
        </p:nvSpPr>
        <p:spPr>
          <a:xfrm>
            <a:off x="457200" y="914400"/>
            <a:ext cx="8382000" cy="5410200"/>
          </a:xfrm>
        </p:spPr>
        <p:txBody>
          <a:bodyPr/>
          <a:lstStyle/>
          <a:p>
            <a:r>
              <a:rPr lang="en-US" altLang="en-US" sz="2400"/>
              <a:t>Let f(s) be the present value of net expected output</a:t>
            </a:r>
          </a:p>
          <a:p>
            <a:pPr lvl="1"/>
            <a:r>
              <a:rPr lang="en-US" altLang="en-US" sz="2000"/>
              <a:t>Load economics part into G(•)</a:t>
            </a:r>
          </a:p>
          <a:p>
            <a:pPr lvl="1"/>
            <a:r>
              <a:rPr lang="en-US" altLang="en-US" sz="2000"/>
              <a:t>Assume on optimal path where n represents time periods</a:t>
            </a:r>
          </a:p>
          <a:p>
            <a:pPr lvl="1"/>
            <a:r>
              <a:rPr lang="en-US" altLang="en-US" sz="2000"/>
              <a:t>Use Bellman principle of optimality to get</a:t>
            </a:r>
          </a:p>
          <a:p>
            <a:pPr lvl="1"/>
            <a:r>
              <a:rPr lang="pl-PL" altLang="en-US" sz="2000"/>
              <a:t>f</a:t>
            </a:r>
            <a:r>
              <a:rPr lang="en-US" altLang="en-US" sz="2000" baseline="-25000"/>
              <a:t>n</a:t>
            </a:r>
            <a:r>
              <a:rPr lang="pl-PL" altLang="en-US" sz="2000"/>
              <a:t>(s) = Max</a:t>
            </a:r>
            <a:r>
              <a:rPr lang="en-US" altLang="en-US" sz="2000"/>
              <a:t> </a:t>
            </a:r>
            <a:r>
              <a:rPr lang="en-US" altLang="en-US" sz="2000" baseline="-25000"/>
              <a:t>x</a:t>
            </a:r>
            <a:r>
              <a:rPr lang="pl-PL" altLang="en-US" sz="2000"/>
              <a:t> [G(x</a:t>
            </a:r>
            <a:r>
              <a:rPr lang="en-US" altLang="en-US" sz="2000"/>
              <a:t>,</a:t>
            </a:r>
            <a:r>
              <a:rPr lang="pl-PL" altLang="en-US" sz="2000"/>
              <a:t> s) + </a:t>
            </a:r>
            <a:r>
              <a:rPr lang="el-GR" altLang="en-US" sz="2000"/>
              <a:t>β∫</a:t>
            </a:r>
            <a:r>
              <a:rPr lang="pl-PL" altLang="en-US" sz="2000"/>
              <a:t>f</a:t>
            </a:r>
            <a:r>
              <a:rPr lang="en-US" altLang="en-US" sz="2000" baseline="-25000"/>
              <a:t>n-1</a:t>
            </a:r>
            <a:r>
              <a:rPr lang="pl-PL" altLang="en-US" sz="2000"/>
              <a:t>(s + w -x)h(w, s) dw</a:t>
            </a:r>
            <a:r>
              <a:rPr lang="en-US" altLang="en-US" sz="2000"/>
              <a:t>]</a:t>
            </a:r>
          </a:p>
          <a:p>
            <a:r>
              <a:rPr lang="en-US" altLang="en-US" sz="2400"/>
              <a:t>Now let n go to infinity, f</a:t>
            </a:r>
            <a:r>
              <a:rPr lang="en-US" altLang="en-US" sz="2400" baseline="-25000"/>
              <a:t>n+1</a:t>
            </a:r>
            <a:r>
              <a:rPr lang="en-US" altLang="en-US" sz="2400"/>
              <a:t>(s) = f</a:t>
            </a:r>
            <a:r>
              <a:rPr lang="en-US" altLang="en-US" sz="2400" baseline="-25000"/>
              <a:t>n</a:t>
            </a:r>
            <a:r>
              <a:rPr lang="en-US" altLang="en-US" sz="2400"/>
              <a:t>(s) = f(s) so</a:t>
            </a:r>
          </a:p>
          <a:p>
            <a:pPr lvl="1"/>
            <a:r>
              <a:rPr lang="pl-PL" altLang="en-US" sz="2000"/>
              <a:t>f(s) = Max</a:t>
            </a:r>
            <a:r>
              <a:rPr lang="en-US" altLang="en-US" sz="2000"/>
              <a:t> </a:t>
            </a:r>
            <a:r>
              <a:rPr lang="en-US" altLang="en-US" sz="2000" baseline="-25000"/>
              <a:t>x</a:t>
            </a:r>
            <a:r>
              <a:rPr lang="pl-PL" altLang="en-US" sz="2000"/>
              <a:t> [G(x</a:t>
            </a:r>
            <a:r>
              <a:rPr lang="en-US" altLang="en-US" sz="2000"/>
              <a:t>,</a:t>
            </a:r>
            <a:r>
              <a:rPr lang="pl-PL" altLang="en-US" sz="2000"/>
              <a:t> s) + </a:t>
            </a:r>
            <a:r>
              <a:rPr lang="el-GR" altLang="en-US" sz="2000"/>
              <a:t>β∫</a:t>
            </a:r>
            <a:r>
              <a:rPr lang="pl-PL" altLang="en-US" sz="2000"/>
              <a:t>f(s + w -x)h(w, s) dw</a:t>
            </a:r>
            <a:r>
              <a:rPr lang="en-US" altLang="en-US" sz="2000"/>
              <a:t>]</a:t>
            </a:r>
          </a:p>
          <a:p>
            <a:r>
              <a:rPr lang="en-US" altLang="en-US" sz="2400"/>
              <a:t>Standard difficulty cannot solve for f(s)</a:t>
            </a:r>
          </a:p>
          <a:p>
            <a:pPr lvl="1"/>
            <a:r>
              <a:rPr lang="en-US" altLang="en-US" sz="2000"/>
              <a:t>Assume specific functional forms</a:t>
            </a:r>
          </a:p>
          <a:p>
            <a:pPr lvl="1"/>
            <a:r>
              <a:rPr lang="en-US" altLang="en-US" sz="2000"/>
              <a:t>Assume G(x, s) same in all periods</a:t>
            </a:r>
          </a:p>
          <a:p>
            <a:pPr lvl="1"/>
            <a:r>
              <a:rPr lang="en-US" altLang="en-US" sz="2000"/>
              <a:t>Take numeric (Taylor-series) approximations</a:t>
            </a:r>
          </a:p>
          <a:p>
            <a:pPr lvl="1"/>
            <a:r>
              <a:rPr lang="en-US" altLang="en-US" sz="2000"/>
              <a:t>∂G(x, s)/∂x – </a:t>
            </a:r>
            <a:r>
              <a:rPr lang="el-GR" altLang="en-US" sz="2000"/>
              <a:t>β</a:t>
            </a:r>
            <a:r>
              <a:rPr lang="en-US" altLang="en-US" sz="2000"/>
              <a:t>f’(s) = 0 </a:t>
            </a:r>
          </a:p>
          <a:p>
            <a:pPr lvl="1"/>
            <a:r>
              <a:rPr lang="en-US" altLang="en-US" sz="2000"/>
              <a:t>With assumption w is independent of s:</a:t>
            </a:r>
          </a:p>
          <a:p>
            <a:pPr lvl="1"/>
            <a:r>
              <a:rPr lang="en-US" altLang="en-US" sz="2000"/>
              <a:t>∂G/∂x = (1/r) ∂G/∂s</a:t>
            </a:r>
          </a:p>
          <a:p>
            <a:pPr lvl="1"/>
            <a:endParaRPr lang="en-US" altLang="en-US"/>
          </a:p>
          <a:p>
            <a:pPr lvl="1"/>
            <a:endParaRPr lang="en-US" altLang="en-US"/>
          </a:p>
          <a:p>
            <a:pPr lvl="1">
              <a:buFont typeface="Wingdings 2" panose="05020102010507070707" pitchFamily="18" charset="2"/>
              <a:buNone/>
            </a:pPr>
            <a:endParaRPr lang="en-US" altLang="en-US"/>
          </a:p>
          <a:p>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704850"/>
            <a:ext cx="8229600" cy="590550"/>
          </a:xfrm>
        </p:spPr>
        <p:txBody>
          <a:bodyPr/>
          <a:lstStyle/>
          <a:p>
            <a:pPr algn="ctr"/>
            <a:r>
              <a:rPr lang="en-US" altLang="en-US" sz="4000"/>
              <a:t>Intuition</a:t>
            </a:r>
          </a:p>
        </p:txBody>
      </p:sp>
      <p:sp>
        <p:nvSpPr>
          <p:cNvPr id="30723" name="Content Placeholder 2"/>
          <p:cNvSpPr>
            <a:spLocks noGrp="1"/>
          </p:cNvSpPr>
          <p:nvPr>
            <p:ph idx="1"/>
          </p:nvPr>
        </p:nvSpPr>
        <p:spPr>
          <a:xfrm>
            <a:off x="381000" y="1219200"/>
            <a:ext cx="8458200" cy="5105400"/>
          </a:xfrm>
        </p:spPr>
        <p:txBody>
          <a:bodyPr/>
          <a:lstStyle/>
          <a:p>
            <a:r>
              <a:rPr lang="en-US" altLang="en-US" sz="2400"/>
              <a:t>Burt (1964)</a:t>
            </a:r>
          </a:p>
          <a:p>
            <a:pPr lvl="1"/>
            <a:r>
              <a:rPr lang="en-US" altLang="en-US" sz="1800"/>
              <a:t>“Expand production to the point where marginal net output with respect to current consumption of the resource is equal to present value of a perpetual annuity equal in value to marginal net output with respect to quantity of resource in stock.”</a:t>
            </a:r>
          </a:p>
          <a:p>
            <a:r>
              <a:rPr lang="en-US" altLang="en-US" sz="2400"/>
              <a:t>Common to write contribution to out put as</a:t>
            </a:r>
          </a:p>
          <a:p>
            <a:pPr lvl="1"/>
            <a:r>
              <a:rPr lang="en-US" altLang="en-US" sz="2000"/>
              <a:t>G(x, s) = R(x) - c(s)x, where R(x) incremental value before taking account of pumping cost c(s)x</a:t>
            </a:r>
          </a:p>
          <a:p>
            <a:r>
              <a:rPr lang="en-US" altLang="en-US" sz="2400"/>
              <a:t>Relationship at optimal groundwater pumping is:</a:t>
            </a:r>
          </a:p>
          <a:p>
            <a:pPr lvl="1"/>
            <a:r>
              <a:rPr lang="en-US" altLang="en-US" sz="2000"/>
              <a:t>(R'(x) - c(s))/x = -c'(s)/r</a:t>
            </a:r>
            <a:endParaRPr lang="en-US" altLang="en-US" sz="2200"/>
          </a:p>
          <a:p>
            <a:pPr lvl="1"/>
            <a:r>
              <a:rPr lang="en-US" altLang="en-US" sz="2000" b="1"/>
              <a:t>“</a:t>
            </a:r>
            <a:r>
              <a:rPr lang="en-US" altLang="en-US" sz="2000"/>
              <a:t>Production for the basin is expanded to the point where marginal net output per unit of water is equal to the negative of capitalized marginal pumping costs with respect to water in storage (c'(s) being negative).” </a:t>
            </a:r>
          </a:p>
          <a:p>
            <a:pPr lvl="1"/>
            <a:r>
              <a:rPr lang="en-US" altLang="en-US" sz="2000"/>
              <a:t>Right hand side is opportunity cost of pumping now</a:t>
            </a:r>
            <a:endParaRPr lang="en-US" altLang="en-US" sz="20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04850"/>
            <a:ext cx="8229600" cy="971550"/>
          </a:xfrm>
        </p:spPr>
        <p:txBody>
          <a:bodyPr/>
          <a:lstStyle/>
          <a:p>
            <a:pPr algn="ctr"/>
            <a:r>
              <a:rPr lang="en-US" altLang="en-US" sz="4400"/>
              <a:t>Temporal Allocation</a:t>
            </a:r>
          </a:p>
        </p:txBody>
      </p:sp>
      <p:sp>
        <p:nvSpPr>
          <p:cNvPr id="31747" name="Content Placeholder 2"/>
          <p:cNvSpPr>
            <a:spLocks noGrp="1"/>
          </p:cNvSpPr>
          <p:nvPr>
            <p:ph idx="1"/>
          </p:nvPr>
        </p:nvSpPr>
        <p:spPr/>
        <p:txBody>
          <a:bodyPr/>
          <a:lstStyle/>
          <a:p>
            <a:r>
              <a:rPr lang="en-US" altLang="en-US"/>
              <a:t>Burt shows:</a:t>
            </a:r>
          </a:p>
          <a:p>
            <a:pPr lvl="1"/>
            <a:r>
              <a:rPr lang="en-US" altLang="en-US"/>
              <a:t>∂G/∂x = (1/r)[∂G/∂s – E(w – x)f’’(s)]</a:t>
            </a:r>
          </a:p>
          <a:p>
            <a:r>
              <a:rPr lang="en-US" altLang="en-US"/>
              <a:t>Problem greatly simplifies at x=E(w)</a:t>
            </a:r>
          </a:p>
          <a:p>
            <a:r>
              <a:rPr lang="en-US" altLang="en-US"/>
              <a:t>Interesting questions are what happens if</a:t>
            </a:r>
          </a:p>
          <a:p>
            <a:pPr lvl="1"/>
            <a:r>
              <a:rPr lang="en-US" altLang="en-US"/>
              <a:t>Increase w through augmenting recharge rate</a:t>
            </a:r>
          </a:p>
          <a:p>
            <a:pPr lvl="1"/>
            <a:r>
              <a:rPr lang="en-US" altLang="en-US"/>
              <a:t>Current s is far from optimal</a:t>
            </a:r>
          </a:p>
          <a:p>
            <a:pPr lvl="1"/>
            <a:r>
              <a:rPr lang="en-US" altLang="en-US"/>
              <a:t>Optimal path is to continually draw down aquifer </a:t>
            </a:r>
          </a:p>
          <a:p>
            <a:pPr lvl="1"/>
            <a:r>
              <a:rPr lang="en-US" altLang="en-US"/>
              <a:t>Hetrogeneity in G(•) among producers</a:t>
            </a:r>
          </a:p>
          <a:p>
            <a:pPr lvl="1"/>
            <a:r>
              <a:rPr lang="en-US" altLang="en-US"/>
              <a:t>Production is sufficient to influence input/output prices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704850"/>
            <a:ext cx="8229600" cy="971550"/>
          </a:xfrm>
        </p:spPr>
        <p:txBody>
          <a:bodyPr/>
          <a:lstStyle/>
          <a:p>
            <a:pPr algn="ctr"/>
            <a:r>
              <a:rPr lang="en-US" altLang="en-US" sz="4400"/>
              <a:t>Conjunctive Water Use</a:t>
            </a:r>
          </a:p>
        </p:txBody>
      </p:sp>
      <p:sp>
        <p:nvSpPr>
          <p:cNvPr id="32771" name="Content Placeholder 2"/>
          <p:cNvSpPr>
            <a:spLocks noGrp="1"/>
          </p:cNvSpPr>
          <p:nvPr>
            <p:ph idx="1"/>
          </p:nvPr>
        </p:nvSpPr>
        <p:spPr>
          <a:xfrm>
            <a:off x="457200" y="1828800"/>
            <a:ext cx="8229600" cy="4495800"/>
          </a:xfrm>
        </p:spPr>
        <p:txBody>
          <a:bodyPr/>
          <a:lstStyle/>
          <a:p>
            <a:r>
              <a:rPr lang="en-US" altLang="en-US" sz="2400"/>
              <a:t>Economics of first explored by Burt in set of 1960’s papers</a:t>
            </a:r>
          </a:p>
          <a:p>
            <a:pPr lvl="1"/>
            <a:r>
              <a:rPr lang="en-US" altLang="en-US" sz="2200"/>
              <a:t>Hard to avoid. Example in Burt 1964 paper has surface water but the properties of combining two source not explored</a:t>
            </a:r>
          </a:p>
          <a:p>
            <a:r>
              <a:rPr lang="en-US" altLang="en-US" sz="2400"/>
              <a:t>Provencher (1995) and Koundouri (2004) provide recent overviews</a:t>
            </a:r>
          </a:p>
          <a:p>
            <a:r>
              <a:rPr lang="en-US" altLang="en-US" sz="2400"/>
              <a:t>Simplest view of the world: use cheapest source</a:t>
            </a:r>
          </a:p>
          <a:p>
            <a:r>
              <a:rPr lang="en-US" altLang="en-US" sz="2400"/>
              <a:t>But the two different sources have very different stochastic and dynamic properties</a:t>
            </a:r>
          </a:p>
          <a:p>
            <a:pPr lvl="1"/>
            <a:r>
              <a:rPr lang="en-US" altLang="en-US" sz="2200"/>
              <a:t>Surface water highly variable</a:t>
            </a:r>
          </a:p>
          <a:p>
            <a:pPr lvl="1"/>
            <a:r>
              <a:rPr lang="en-US" altLang="en-US" sz="2200"/>
              <a:t>Groundwater stable but depletable</a:t>
            </a:r>
          </a:p>
          <a:p>
            <a:pPr lvl="1"/>
            <a:r>
              <a:rPr lang="en-US" altLang="en-US" sz="2200"/>
              <a:t>Both have common property aspects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altLang="en-US" sz="4000"/>
              <a:t>Provencher (1995)</a:t>
            </a:r>
          </a:p>
        </p:txBody>
      </p:sp>
      <p:sp>
        <p:nvSpPr>
          <p:cNvPr id="33795" name="Content Placeholder 2"/>
          <p:cNvSpPr>
            <a:spLocks noGrp="1"/>
          </p:cNvSpPr>
          <p:nvPr>
            <p:ph idx="1"/>
          </p:nvPr>
        </p:nvSpPr>
        <p:spPr/>
        <p:txBody>
          <a:bodyPr/>
          <a:lstStyle/>
          <a:p>
            <a:r>
              <a:rPr lang="en-US" altLang="en-US" sz="2400"/>
              <a:t>Motivating example:</a:t>
            </a:r>
          </a:p>
          <a:p>
            <a:pPr lvl="1"/>
            <a:r>
              <a:rPr lang="en-US" altLang="en-US" sz="2000"/>
              <a:t>1976-1977 drought worse since early 1930’s</a:t>
            </a:r>
          </a:p>
          <a:p>
            <a:pPr lvl="1"/>
            <a:r>
              <a:rPr lang="en-US" altLang="en-US" sz="2000"/>
              <a:t>California Department of Water Resources predicts agriculture related losses will be 2.1 billion</a:t>
            </a:r>
          </a:p>
          <a:p>
            <a:pPr lvl="1"/>
            <a:r>
              <a:rPr lang="en-US" altLang="en-US" sz="2000"/>
              <a:t>In 1977, farm income second highest in history</a:t>
            </a:r>
          </a:p>
          <a:p>
            <a:r>
              <a:rPr lang="en-US" altLang="en-US" sz="2400"/>
              <a:t>What happen?</a:t>
            </a:r>
          </a:p>
          <a:p>
            <a:pPr lvl="1"/>
            <a:r>
              <a:rPr lang="en-US" altLang="en-US" sz="2000"/>
              <a:t>Prices went up</a:t>
            </a:r>
          </a:p>
          <a:p>
            <a:pPr lvl="1"/>
            <a:r>
              <a:rPr lang="en-US" altLang="en-US" sz="2000"/>
              <a:t>Groundwater compensates for surface water</a:t>
            </a:r>
          </a:p>
          <a:p>
            <a:r>
              <a:rPr lang="en-US" altLang="en-US" sz="2400"/>
              <a:t>In 1975, Central Valley used 15.3M acre fee of surface water/11.7M of groundwater or 26.9M total</a:t>
            </a:r>
          </a:p>
          <a:p>
            <a:r>
              <a:rPr lang="en-US" altLang="en-US" sz="2400"/>
              <a:t>In 1977, 9.0 surface/18.3M groundwater or 27.3M total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en-US" altLang="en-US"/>
          </a:p>
        </p:txBody>
      </p:sp>
      <p:sp>
        <p:nvSpPr>
          <p:cNvPr id="34819" name="Content Placeholder 2"/>
          <p:cNvSpPr>
            <a:spLocks noGrp="1"/>
          </p:cNvSpPr>
          <p:nvPr>
            <p:ph idx="1"/>
          </p:nvPr>
        </p:nvSpPr>
        <p:spPr/>
        <p:txBody>
          <a:bodyPr/>
          <a:lstStyle/>
          <a:p>
            <a:r>
              <a:rPr lang="en-US" altLang="en-US"/>
              <a:t>Surface water best though of as flow</a:t>
            </a:r>
          </a:p>
          <a:p>
            <a:r>
              <a:rPr lang="en-US" altLang="en-US"/>
              <a:t>Building reservoirs changes into a stock</a:t>
            </a:r>
          </a:p>
          <a:p>
            <a:r>
              <a:rPr lang="en-US" altLang="en-US"/>
              <a:t>Groundwater best thought of as a stock</a:t>
            </a:r>
          </a:p>
          <a:p>
            <a:r>
              <a:rPr lang="en-US" altLang="en-US"/>
              <a:t>Groundwater recharge thought of as a flow</a:t>
            </a:r>
          </a:p>
          <a:p>
            <a:endParaRPr lang="en-US" altLang="en-US"/>
          </a:p>
          <a:p>
            <a:r>
              <a:rPr lang="en-US" altLang="en-US"/>
              <a:t>Groundwater has common property aspects</a:t>
            </a:r>
          </a:p>
          <a:p>
            <a:pPr lvl="1"/>
            <a:r>
              <a:rPr lang="en-US" altLang="en-US"/>
              <a:t>Nature of pumping cost and geologic structure of aquifers makes this fundamentally different (slower) than fisheries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altLang="en-US" sz="4400"/>
              <a:t>MSNBC Headline</a:t>
            </a:r>
          </a:p>
        </p:txBody>
      </p:sp>
      <p:pic>
        <p:nvPicPr>
          <p:cNvPr id="81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2971800"/>
            <a:ext cx="6477000" cy="3544888"/>
          </a:xfrm>
          <a:noFill/>
        </p:spPr>
      </p:pic>
      <p:sp>
        <p:nvSpPr>
          <p:cNvPr id="8196" name="Rectangle 5"/>
          <p:cNvSpPr>
            <a:spLocks noChangeArrowheads="1"/>
          </p:cNvSpPr>
          <p:nvPr/>
        </p:nvSpPr>
        <p:spPr bwMode="auto">
          <a:xfrm>
            <a:off x="609600" y="1905000"/>
            <a:ext cx="7772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en-US" altLang="en-US" sz="1800" b="1">
                <a:latin typeface="Arial" panose="020B0604020202020204" pitchFamily="34" charset="0"/>
              </a:rPr>
              <a:t>China drought leaves 4 million without water</a:t>
            </a:r>
          </a:p>
          <a:p>
            <a:pPr algn="ctr" eaLnBrk="1" hangingPunct="1">
              <a:spcBef>
                <a:spcPct val="0"/>
              </a:spcBef>
              <a:buClrTx/>
              <a:buSzTx/>
              <a:buFontTx/>
              <a:buNone/>
            </a:pPr>
            <a:r>
              <a:rPr lang="en-US" altLang="en-US" sz="1800" b="1">
                <a:latin typeface="Arial" panose="020B0604020202020204" pitchFamily="34" charset="0"/>
              </a:rPr>
              <a:t>Government declares emergency as millions of acres of crops wither</a:t>
            </a:r>
          </a:p>
          <a:p>
            <a:pPr algn="ctr" eaLnBrk="1" hangingPunct="1">
              <a:spcBef>
                <a:spcPct val="0"/>
              </a:spcBef>
              <a:buClrTx/>
              <a:buSzTx/>
              <a:buFontTx/>
              <a:buNone/>
            </a:pPr>
            <a:r>
              <a:rPr lang="en-US" altLang="en-US" sz="1800" b="1">
                <a:latin typeface="Arial" panose="020B0604020202020204" pitchFamily="34" charset="0"/>
              </a:rPr>
              <a:t>Worst drought in Henan Province since 1951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704850"/>
            <a:ext cx="8229600" cy="895350"/>
          </a:xfrm>
        </p:spPr>
        <p:txBody>
          <a:bodyPr/>
          <a:lstStyle/>
          <a:p>
            <a:pPr algn="ctr"/>
            <a:r>
              <a:rPr lang="en-US" altLang="en-US" sz="4000"/>
              <a:t>Simple Model of Conjunctive Use</a:t>
            </a:r>
          </a:p>
        </p:txBody>
      </p:sp>
      <p:sp>
        <p:nvSpPr>
          <p:cNvPr id="35843" name="Content Placeholder 2"/>
          <p:cNvSpPr>
            <a:spLocks noGrp="1"/>
          </p:cNvSpPr>
          <p:nvPr>
            <p:ph idx="1"/>
          </p:nvPr>
        </p:nvSpPr>
        <p:spPr>
          <a:xfrm>
            <a:off x="457200" y="1676400"/>
            <a:ext cx="8229600" cy="4648200"/>
          </a:xfrm>
        </p:spPr>
        <p:txBody>
          <a:bodyPr/>
          <a:lstStyle/>
          <a:p>
            <a:r>
              <a:rPr lang="en-US" altLang="en-US" sz="2400"/>
              <a:t>M identical farms. Each gets allocated s quantity of surface water for free. </a:t>
            </a:r>
          </a:p>
          <a:p>
            <a:r>
              <a:rPr lang="en-US" altLang="en-US" sz="2400"/>
              <a:t>Can pump ground water with cost function c(xt) where xt is the stock of ground water shared by farmers.</a:t>
            </a:r>
          </a:p>
          <a:p>
            <a:r>
              <a:rPr lang="en-US" altLang="en-US" sz="2400"/>
              <a:t> </a:t>
            </a:r>
            <a:r>
              <a:rPr lang="el-GR" altLang="en-US" sz="2400"/>
              <a:t>Π</a:t>
            </a:r>
            <a:r>
              <a:rPr lang="en-US" altLang="en-US" sz="2400"/>
              <a:t>(wt) be the net revenue function from using water, wt, where wt=qt + s and qt is the groundwater pumped. </a:t>
            </a:r>
          </a:p>
          <a:p>
            <a:r>
              <a:rPr lang="en-US" altLang="en-US" sz="2400"/>
              <a:t>Revenue function increasing and concave so derived demand for water downward sloping.</a:t>
            </a:r>
          </a:p>
          <a:p>
            <a:r>
              <a:rPr lang="en-US" altLang="en-US" sz="2400"/>
              <a:t>Firm chooses qt to maximize</a:t>
            </a:r>
          </a:p>
          <a:p>
            <a:pPr lvl="1"/>
            <a:r>
              <a:rPr lang="el-GR" altLang="en-US" sz="1800"/>
              <a:t>Π</a:t>
            </a:r>
            <a:r>
              <a:rPr lang="en-US" altLang="en-US" sz="1800"/>
              <a:t>(qt + s) – c(xt)qt</a:t>
            </a:r>
          </a:p>
          <a:p>
            <a:r>
              <a:rPr lang="en-US" altLang="en-US" sz="2000"/>
              <a:t>Groundwater stock evolves</a:t>
            </a:r>
          </a:p>
          <a:p>
            <a:pPr lvl="1"/>
            <a:r>
              <a:rPr lang="en-US" altLang="en-US" sz="2000"/>
              <a:t>Xt+1 = xt – Mqt + r</a:t>
            </a:r>
          </a:p>
          <a:p>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704850"/>
            <a:ext cx="8229600" cy="895350"/>
          </a:xfrm>
        </p:spPr>
        <p:txBody>
          <a:bodyPr/>
          <a:lstStyle/>
          <a:p>
            <a:pPr algn="ctr"/>
            <a:r>
              <a:rPr lang="en-US" altLang="en-US" sz="4400"/>
              <a:t>Nature of the Problem</a:t>
            </a:r>
          </a:p>
        </p:txBody>
      </p:sp>
      <p:sp>
        <p:nvSpPr>
          <p:cNvPr id="36867" name="Content Placeholder 2"/>
          <p:cNvSpPr>
            <a:spLocks noGrp="1"/>
          </p:cNvSpPr>
          <p:nvPr>
            <p:ph idx="1"/>
          </p:nvPr>
        </p:nvSpPr>
        <p:spPr>
          <a:xfrm>
            <a:off x="457200" y="1600200"/>
            <a:ext cx="8229600" cy="4724400"/>
          </a:xfrm>
        </p:spPr>
        <p:txBody>
          <a:bodyPr/>
          <a:lstStyle/>
          <a:p>
            <a:r>
              <a:rPr lang="en-US" altLang="en-US" sz="2400"/>
              <a:t>Individual farmers to not take into account their impact on other farmers by changing xt</a:t>
            </a:r>
          </a:p>
          <a:p>
            <a:r>
              <a:rPr lang="en-US" altLang="en-US" sz="2400"/>
              <a:t>One solution. Benevolent central planner solves for the qt that maximizes present value of total (over all identical farms) net revenue using Bellman equation.</a:t>
            </a:r>
          </a:p>
          <a:p>
            <a:pPr lvl="1"/>
            <a:r>
              <a:rPr lang="en-US" altLang="en-US" sz="2000"/>
              <a:t>Alternative: define complete property rights to qt for all t</a:t>
            </a:r>
          </a:p>
          <a:p>
            <a:pPr lvl="1"/>
            <a:r>
              <a:rPr lang="en-US" altLang="en-US" sz="2000"/>
              <a:t>Vernon Smith proposes variant of this in 1977/ITQ similarity</a:t>
            </a:r>
          </a:p>
          <a:p>
            <a:r>
              <a:rPr lang="en-US" altLang="en-US" sz="2400"/>
              <a:t>Missing component is social marginal user cost</a:t>
            </a:r>
          </a:p>
          <a:p>
            <a:pPr lvl="1"/>
            <a:r>
              <a:rPr lang="en-US" altLang="en-US" sz="2000"/>
              <a:t>Competitive/myopic solution: pump until zero benefits</a:t>
            </a:r>
          </a:p>
          <a:p>
            <a:pPr lvl="1"/>
            <a:r>
              <a:rPr lang="en-US" altLang="en-US" sz="2000"/>
              <a:t>Classic tragedy of the commons outcome</a:t>
            </a:r>
          </a:p>
          <a:p>
            <a:pPr lvl="1"/>
            <a:r>
              <a:rPr lang="en-US" altLang="en-US" sz="2000"/>
              <a:t>Adding this social cost component to pumping cost reduces groundwater extraction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704850"/>
            <a:ext cx="8229600" cy="895350"/>
          </a:xfrm>
        </p:spPr>
        <p:txBody>
          <a:bodyPr/>
          <a:lstStyle/>
          <a:p>
            <a:pPr algn="ctr"/>
            <a:r>
              <a:rPr lang="en-US" altLang="en-US" sz="4400"/>
              <a:t>Small Number of Farms</a:t>
            </a:r>
          </a:p>
        </p:txBody>
      </p:sp>
      <p:sp>
        <p:nvSpPr>
          <p:cNvPr id="37891" name="Content Placeholder 2"/>
          <p:cNvSpPr>
            <a:spLocks noGrp="1"/>
          </p:cNvSpPr>
          <p:nvPr>
            <p:ph idx="1"/>
          </p:nvPr>
        </p:nvSpPr>
        <p:spPr>
          <a:xfrm>
            <a:off x="381000" y="1676400"/>
            <a:ext cx="8382000" cy="4724400"/>
          </a:xfrm>
        </p:spPr>
        <p:txBody>
          <a:bodyPr/>
          <a:lstStyle/>
          <a:p>
            <a:r>
              <a:rPr lang="en-US" altLang="en-US" sz="2400"/>
              <a:t>Places often characterized by a small number of larger farms</a:t>
            </a:r>
          </a:p>
          <a:p>
            <a:r>
              <a:rPr lang="en-US" altLang="en-US" sz="2400"/>
              <a:t>Reasonable to expect farms to pay attention to how their actions impact each other</a:t>
            </a:r>
          </a:p>
          <a:p>
            <a:pPr lvl="1"/>
            <a:r>
              <a:rPr lang="en-US" altLang="en-US" sz="2000"/>
              <a:t>Open-loop (extraction path)</a:t>
            </a:r>
          </a:p>
          <a:p>
            <a:pPr lvl="1"/>
            <a:r>
              <a:rPr lang="en-US" altLang="en-US" sz="2000"/>
              <a:t>Closed-loop (feedback/state dependent extraction rules)</a:t>
            </a:r>
          </a:p>
          <a:p>
            <a:r>
              <a:rPr lang="en-US" altLang="en-US" sz="2400"/>
              <a:t>Cooperative solution possible</a:t>
            </a:r>
          </a:p>
          <a:p>
            <a:pPr lvl="1"/>
            <a:r>
              <a:rPr lang="en-US" altLang="en-US" sz="2000"/>
              <a:t>Jointly reduce groundwater pumping</a:t>
            </a:r>
          </a:p>
          <a:p>
            <a:pPr lvl="1"/>
            <a:r>
              <a:rPr lang="en-US" altLang="en-US" sz="2000"/>
              <a:t>Political process often helpful here</a:t>
            </a:r>
          </a:p>
          <a:p>
            <a:r>
              <a:rPr lang="en-US" altLang="en-US" sz="2400"/>
              <a:t>Non-cooperative “race” solutions possible</a:t>
            </a:r>
          </a:p>
          <a:p>
            <a:r>
              <a:rPr lang="en-US" altLang="en-US" sz="2400"/>
              <a:t>Empirical estimates suggest that farmers not much worse than a central planner</a:t>
            </a:r>
          </a:p>
          <a:p>
            <a:pPr lvl="1"/>
            <a:r>
              <a:rPr lang="en-US" altLang="en-US" sz="2200"/>
              <a:t>Major problem is difficulty estimating water demand function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en-US" altLang="en-US" sz="3600"/>
              <a:t>Influence of Stochastic Nature </a:t>
            </a:r>
            <a:br>
              <a:rPr lang="en-US" altLang="en-US" sz="3600"/>
            </a:br>
            <a:r>
              <a:rPr lang="en-US" altLang="en-US" sz="3600"/>
              <a:t>Of Surface Water Flows</a:t>
            </a:r>
          </a:p>
        </p:txBody>
      </p:sp>
      <p:sp>
        <p:nvSpPr>
          <p:cNvPr id="38915" name="Content Placeholder 2"/>
          <p:cNvSpPr>
            <a:spLocks noGrp="1"/>
          </p:cNvSpPr>
          <p:nvPr>
            <p:ph idx="1"/>
          </p:nvPr>
        </p:nvSpPr>
        <p:spPr/>
        <p:txBody>
          <a:bodyPr/>
          <a:lstStyle/>
          <a:p>
            <a:r>
              <a:rPr lang="en-US" altLang="en-US"/>
              <a:t>Key aspect of groundwater as “buffer” for bad years for stochastic surface water flow recognized early</a:t>
            </a:r>
          </a:p>
          <a:p>
            <a:r>
              <a:rPr lang="en-US" altLang="en-US"/>
              <a:t>Current models stem from Tsur (WRR, 1990) and Tsur and Graham-Tomasi (JEEM, 1991)</a:t>
            </a:r>
          </a:p>
          <a:p>
            <a:r>
              <a:rPr lang="en-US" altLang="en-US"/>
              <a:t>Model exploits ability to condition groundwater pumping on observed draw on surface water</a:t>
            </a:r>
          </a:p>
          <a:p>
            <a:r>
              <a:rPr lang="en-US" altLang="en-US"/>
              <a:t>Show theoretically that buffer aspect of groundwater could be (usually) positive or negative</a:t>
            </a:r>
          </a:p>
          <a:p>
            <a:r>
              <a:rPr lang="en-US" altLang="en-US"/>
              <a:t>Buffer value can exceed “normal” value of the water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endParaRPr lang="en-US" altLang="en-US"/>
          </a:p>
        </p:txBody>
      </p:sp>
      <p:sp>
        <p:nvSpPr>
          <p:cNvPr id="39939" name="Content Placeholder 2"/>
          <p:cNvSpPr>
            <a:spLocks noGrp="1"/>
          </p:cNvSpPr>
          <p:nvPr>
            <p:ph idx="1"/>
          </p:nvPr>
        </p:nvSpPr>
        <p:spPr/>
        <p:txBody>
          <a:bodyPr/>
          <a:lstStyle/>
          <a:p>
            <a:r>
              <a:rPr lang="en-US" altLang="en-US"/>
              <a:t>Large groundwater aquifers and reservoirs can be substitutes for each other</a:t>
            </a:r>
          </a:p>
          <a:p>
            <a:r>
              <a:rPr lang="en-US" altLang="en-US"/>
              <a:t>If one can use stored water in wet years to recharge groundwater aquifers, they can be complements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lgn="ctr"/>
            <a:r>
              <a:rPr lang="en-US" altLang="en-US" sz="4400"/>
              <a:t>Koundouri (2004)</a:t>
            </a:r>
          </a:p>
        </p:txBody>
      </p:sp>
      <p:sp>
        <p:nvSpPr>
          <p:cNvPr id="40963" name="Content Placeholder 2"/>
          <p:cNvSpPr>
            <a:spLocks noGrp="1"/>
          </p:cNvSpPr>
          <p:nvPr>
            <p:ph idx="1"/>
          </p:nvPr>
        </p:nvSpPr>
        <p:spPr/>
        <p:txBody>
          <a:bodyPr/>
          <a:lstStyle/>
          <a:p>
            <a:r>
              <a:rPr lang="en-US" altLang="en-US"/>
              <a:t>Covers some of the same topics as Provencher (1995)</a:t>
            </a:r>
          </a:p>
          <a:p>
            <a:r>
              <a:rPr lang="en-US" altLang="en-US"/>
              <a:t>Particular emphasis on what has become known as the Gisser-Sanchez effect that difference between competitive solution and central planner not large</a:t>
            </a:r>
          </a:p>
          <a:p>
            <a:r>
              <a:rPr lang="en-US" altLang="en-US"/>
              <a:t>Where does the value of irrigation show up?</a:t>
            </a:r>
          </a:p>
          <a:p>
            <a:r>
              <a:rPr lang="en-US" altLang="en-US"/>
              <a:t>Instruments for controlling groundwater externalities</a:t>
            </a:r>
          </a:p>
          <a:p>
            <a:pPr lvl="1"/>
            <a:r>
              <a:rPr lang="en-US" altLang="en-US"/>
              <a:t>Overdrafting</a:t>
            </a:r>
          </a:p>
          <a:p>
            <a:pPr lvl="1"/>
            <a:r>
              <a:rPr lang="en-US" altLang="en-US"/>
              <a:t>Contamination</a:t>
            </a:r>
          </a:p>
          <a:p>
            <a:r>
              <a:rPr lang="en-US" altLang="en-US"/>
              <a:t>Practical difficulties in implementing reforms </a:t>
            </a:r>
          </a:p>
          <a:p>
            <a:pPr lvl="1"/>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742950"/>
          </a:xfrm>
        </p:spPr>
        <p:txBody>
          <a:bodyPr/>
          <a:lstStyle/>
          <a:p>
            <a:pPr algn="ctr"/>
            <a:r>
              <a:rPr lang="en-US" altLang="en-US" sz="4000"/>
              <a:t>Gisser-Sanchez effect</a:t>
            </a:r>
          </a:p>
        </p:txBody>
      </p:sp>
      <p:sp>
        <p:nvSpPr>
          <p:cNvPr id="41987" name="Content Placeholder 2"/>
          <p:cNvSpPr>
            <a:spLocks noGrp="1"/>
          </p:cNvSpPr>
          <p:nvPr>
            <p:ph idx="1"/>
          </p:nvPr>
        </p:nvSpPr>
        <p:spPr>
          <a:xfrm>
            <a:off x="457200" y="1676400"/>
            <a:ext cx="8305800" cy="4648200"/>
          </a:xfrm>
        </p:spPr>
        <p:txBody>
          <a:bodyPr/>
          <a:lstStyle/>
          <a:p>
            <a:r>
              <a:rPr lang="en-US" altLang="en-US" sz="2400"/>
              <a:t>Clashes with theoretical expectation</a:t>
            </a:r>
          </a:p>
          <a:p>
            <a:r>
              <a:rPr lang="en-US" altLang="en-US" sz="2400"/>
              <a:t>Driven by how aquifer is modeled</a:t>
            </a:r>
          </a:p>
          <a:p>
            <a:pPr lvl="1"/>
            <a:r>
              <a:rPr lang="en-US" altLang="en-US" sz="2000"/>
              <a:t>Homogeneous bathtub with straws </a:t>
            </a:r>
          </a:p>
          <a:p>
            <a:r>
              <a:rPr lang="en-US" altLang="en-US" sz="2400"/>
              <a:t>Influenced by</a:t>
            </a:r>
          </a:p>
          <a:p>
            <a:pPr lvl="1"/>
            <a:r>
              <a:rPr lang="en-US" altLang="en-US" sz="2000"/>
              <a:t>Strong homogeneity assumptions on farm land quality/technology </a:t>
            </a:r>
          </a:p>
          <a:p>
            <a:pPr lvl="1"/>
            <a:r>
              <a:rPr lang="en-US" altLang="en-US" sz="2000"/>
              <a:t>Unchanging future economic/technology conditions</a:t>
            </a:r>
          </a:p>
          <a:p>
            <a:pPr lvl="1"/>
            <a:r>
              <a:rPr lang="en-US" altLang="en-US" sz="2000"/>
              <a:t>Reasonably high discount rate used</a:t>
            </a:r>
          </a:p>
          <a:p>
            <a:r>
              <a:rPr lang="en-US" altLang="en-US" sz="2000"/>
              <a:t>Fairly robust to many possible changes</a:t>
            </a:r>
          </a:p>
          <a:p>
            <a:pPr lvl="1"/>
            <a:r>
              <a:rPr lang="en-US" altLang="en-US" sz="2000"/>
              <a:t>Different types of heterogenity increase divergence but effect small</a:t>
            </a:r>
          </a:p>
          <a:p>
            <a:pPr lvl="1"/>
            <a:r>
              <a:rPr lang="en-US" altLang="en-US" sz="2000"/>
              <a:t>Major exceptions: </a:t>
            </a:r>
          </a:p>
          <a:p>
            <a:pPr lvl="2"/>
            <a:r>
              <a:rPr lang="en-US" altLang="en-US" sz="1700"/>
              <a:t>Low discount rate/higher future demand</a:t>
            </a:r>
          </a:p>
          <a:p>
            <a:pPr lvl="2"/>
            <a:r>
              <a:rPr lang="en-US" altLang="en-US" sz="1700"/>
              <a:t>Ability to transfer water off of land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lgn="ctr"/>
            <a:r>
              <a:rPr lang="en-US" altLang="en-US" sz="3600"/>
              <a:t>Where Does Value of Irrigation Show Up?</a:t>
            </a:r>
          </a:p>
        </p:txBody>
      </p:sp>
      <p:sp>
        <p:nvSpPr>
          <p:cNvPr id="43011" name="Content Placeholder 2"/>
          <p:cNvSpPr>
            <a:spLocks noGrp="1"/>
          </p:cNvSpPr>
          <p:nvPr>
            <p:ph idx="1"/>
          </p:nvPr>
        </p:nvSpPr>
        <p:spPr/>
        <p:txBody>
          <a:bodyPr/>
          <a:lstStyle/>
          <a:p>
            <a:r>
              <a:rPr lang="en-US" altLang="en-US" sz="2400"/>
              <a:t>Milliman (Land Economics, 1959) &amp; Hartman and Anderson (J. Farm Economics [now AJAE], 1962) estimate early versions of hedonic pricing models showing value of water access incorporated into land price</a:t>
            </a:r>
          </a:p>
          <a:p>
            <a:r>
              <a:rPr lang="en-US" altLang="en-US"/>
              <a:t>Often used technique to look at water/soil related changes that impact agricultural productivity</a:t>
            </a:r>
          </a:p>
          <a:p>
            <a:r>
              <a:rPr lang="en-US" altLang="en-US"/>
              <a:t>Recent uses for valuing impacts of climate change on agriculture</a:t>
            </a:r>
          </a:p>
          <a:p>
            <a:pPr lvl="1"/>
            <a:r>
              <a:rPr lang="en-US" altLang="en-US"/>
              <a:t>Continuing controversy over how water is treated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algn="ctr"/>
            <a:r>
              <a:rPr lang="en-US" altLang="en-US" sz="4000"/>
              <a:t>Reducing Groundwater Overdrafting</a:t>
            </a:r>
          </a:p>
        </p:txBody>
      </p:sp>
      <p:sp>
        <p:nvSpPr>
          <p:cNvPr id="44035" name="Content Placeholder 2"/>
          <p:cNvSpPr>
            <a:spLocks noGrp="1"/>
          </p:cNvSpPr>
          <p:nvPr>
            <p:ph idx="1"/>
          </p:nvPr>
        </p:nvSpPr>
        <p:spPr/>
        <p:txBody>
          <a:bodyPr/>
          <a:lstStyle/>
          <a:p>
            <a:r>
              <a:rPr lang="en-US" altLang="en-US"/>
              <a:t>Brown and Deacon (WRR, 1972) propose  a tax on groundwater to reach optimal control solution</a:t>
            </a:r>
          </a:p>
          <a:p>
            <a:r>
              <a:rPr lang="en-US" altLang="en-US"/>
              <a:t>Brown (JPE, 1974) propose a tax on the “congestion” nature of the externality with multiple farms pumping</a:t>
            </a:r>
          </a:p>
          <a:p>
            <a:r>
              <a:rPr lang="en-US" altLang="en-US"/>
              <a:t>Permits/withdrawal rights are an obvious alternative</a:t>
            </a:r>
          </a:p>
          <a:p>
            <a:pPr lvl="1"/>
            <a:r>
              <a:rPr lang="en-US" altLang="en-US"/>
              <a:t>Non-transferable versus transferable</a:t>
            </a:r>
          </a:p>
          <a:p>
            <a:r>
              <a:rPr lang="en-US" altLang="en-US"/>
              <a:t>Major problems</a:t>
            </a:r>
          </a:p>
          <a:p>
            <a:pPr lvl="1"/>
            <a:r>
              <a:rPr lang="en-US" altLang="en-US"/>
              <a:t>Asymmetric information on cost and quantities</a:t>
            </a:r>
          </a:p>
          <a:p>
            <a:pPr lvl="1"/>
            <a:r>
              <a:rPr lang="en-US" altLang="en-US"/>
              <a:t>Expensive monitoring and enforcement costs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704850"/>
            <a:ext cx="8229600" cy="895350"/>
          </a:xfrm>
        </p:spPr>
        <p:txBody>
          <a:bodyPr/>
          <a:lstStyle/>
          <a:p>
            <a:pPr algn="ctr"/>
            <a:r>
              <a:rPr lang="en-US" altLang="en-US" sz="4000"/>
              <a:t>Groundwater Contamination</a:t>
            </a:r>
          </a:p>
        </p:txBody>
      </p:sp>
      <p:sp>
        <p:nvSpPr>
          <p:cNvPr id="45059" name="Content Placeholder 2"/>
          <p:cNvSpPr>
            <a:spLocks noGrp="1"/>
          </p:cNvSpPr>
          <p:nvPr>
            <p:ph idx="1"/>
          </p:nvPr>
        </p:nvSpPr>
        <p:spPr/>
        <p:txBody>
          <a:bodyPr/>
          <a:lstStyle/>
          <a:p>
            <a:r>
              <a:rPr lang="en-US" altLang="en-US"/>
              <a:t>Issue largely ignored in initial work</a:t>
            </a:r>
          </a:p>
          <a:p>
            <a:r>
              <a:rPr lang="en-US" altLang="en-US"/>
              <a:t>In agriculture, recharge of aquifer often assisted by runoff from fields</a:t>
            </a:r>
          </a:p>
          <a:p>
            <a:pPr lvl="1"/>
            <a:r>
              <a:rPr lang="en-US" altLang="en-US"/>
              <a:t>Pesticides, fertilizers ect. </a:t>
            </a:r>
          </a:p>
          <a:p>
            <a:pPr lvl="1"/>
            <a:r>
              <a:rPr lang="en-US" altLang="en-US"/>
              <a:t>Salinity</a:t>
            </a:r>
          </a:p>
          <a:p>
            <a:pPr lvl="1"/>
            <a:r>
              <a:rPr lang="en-US" altLang="en-US"/>
              <a:t>Lowers water quality for all tapping aquifer </a:t>
            </a:r>
          </a:p>
          <a:p>
            <a:r>
              <a:rPr lang="en-US" altLang="en-US"/>
              <a:t>Third party contamination of aquifers</a:t>
            </a:r>
          </a:p>
          <a:p>
            <a:pPr lvl="1"/>
            <a:r>
              <a:rPr lang="en-US" altLang="en-US"/>
              <a:t>Major issue for cities with contamination coming from multiple sources: old factories, gas station tanks, MBTE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04850"/>
            <a:ext cx="8229600" cy="895350"/>
          </a:xfrm>
        </p:spPr>
        <p:txBody>
          <a:bodyPr/>
          <a:lstStyle/>
          <a:p>
            <a:pPr algn="ctr"/>
            <a:r>
              <a:rPr lang="en-US" altLang="en-US" sz="4000"/>
              <a:t>Key Elements of Modern Water Supply</a:t>
            </a:r>
          </a:p>
        </p:txBody>
      </p:sp>
      <p:sp>
        <p:nvSpPr>
          <p:cNvPr id="9219" name="Content Placeholder 2"/>
          <p:cNvSpPr>
            <a:spLocks noGrp="1"/>
          </p:cNvSpPr>
          <p:nvPr>
            <p:ph idx="1"/>
          </p:nvPr>
        </p:nvSpPr>
        <p:spPr>
          <a:xfrm>
            <a:off x="457200" y="1752600"/>
            <a:ext cx="8305800" cy="4572000"/>
          </a:xfrm>
        </p:spPr>
        <p:txBody>
          <a:bodyPr/>
          <a:lstStyle/>
          <a:p>
            <a:r>
              <a:rPr lang="en-US" altLang="en-US"/>
              <a:t>Stochastic</a:t>
            </a:r>
          </a:p>
          <a:p>
            <a:pPr lvl="1"/>
            <a:r>
              <a:rPr lang="en-US" altLang="en-US"/>
              <a:t>Snowfall on Sierra Nevada Mountains stochastic</a:t>
            </a:r>
          </a:p>
          <a:p>
            <a:pPr lvl="1"/>
            <a:r>
              <a:rPr lang="en-US" altLang="en-US"/>
              <a:t>More subtle but important, somewhat predicable/not iid</a:t>
            </a:r>
          </a:p>
          <a:p>
            <a:r>
              <a:rPr lang="en-US" altLang="en-US"/>
              <a:t>Usage in single year not limited to precipitation</a:t>
            </a:r>
          </a:p>
          <a:p>
            <a:pPr lvl="1"/>
            <a:r>
              <a:rPr lang="en-US" altLang="en-US"/>
              <a:t>Reservoir storage </a:t>
            </a:r>
          </a:p>
          <a:p>
            <a:r>
              <a:rPr lang="en-US" altLang="en-US"/>
              <a:t>Multiple sources</a:t>
            </a:r>
          </a:p>
          <a:p>
            <a:pPr lvl="1"/>
            <a:r>
              <a:rPr lang="en-US" altLang="en-US"/>
              <a:t>State &amp; Federal projects</a:t>
            </a:r>
          </a:p>
          <a:p>
            <a:pPr lvl="1"/>
            <a:r>
              <a:rPr lang="en-US" altLang="en-US"/>
              <a:t>Not stated in story: local supplies/groundwater</a:t>
            </a:r>
          </a:p>
          <a:p>
            <a:r>
              <a:rPr lang="en-US" altLang="en-US"/>
              <a:t>Contracts to deliver water</a:t>
            </a:r>
          </a:p>
          <a:p>
            <a:r>
              <a:rPr lang="en-US" altLang="en-US"/>
              <a:t>Legal/environmental constraints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algn="ctr"/>
            <a:r>
              <a:rPr lang="en-US" altLang="en-US" sz="4000"/>
              <a:t>Reform of Groundwater Regulation</a:t>
            </a:r>
          </a:p>
        </p:txBody>
      </p:sp>
      <p:sp>
        <p:nvSpPr>
          <p:cNvPr id="46083" name="Content Placeholder 2"/>
          <p:cNvSpPr>
            <a:spLocks noGrp="1"/>
          </p:cNvSpPr>
          <p:nvPr>
            <p:ph idx="1"/>
          </p:nvPr>
        </p:nvSpPr>
        <p:spPr/>
        <p:txBody>
          <a:bodyPr/>
          <a:lstStyle/>
          <a:p>
            <a:r>
              <a:rPr lang="en-US" altLang="en-US" sz="2400"/>
              <a:t>Usually motivated by conflicts between competing uses and scarce supply</a:t>
            </a:r>
          </a:p>
          <a:p>
            <a:r>
              <a:rPr lang="en-US" altLang="en-US" sz="2400"/>
              <a:t>Clash of historic (and often customary rather than legal) rights with desire to impose a modern system to deal with various types of externalities and reduce conflict</a:t>
            </a:r>
          </a:p>
          <a:p>
            <a:r>
              <a:rPr lang="en-US" altLang="en-US" sz="2400"/>
              <a:t>Difficulty with coming up with compensation schemes for those who loose in new system</a:t>
            </a:r>
          </a:p>
          <a:p>
            <a:r>
              <a:rPr lang="en-US" altLang="en-US" sz="2400"/>
              <a:t>Tying reform to a broader reform package sometimes helps</a:t>
            </a:r>
          </a:p>
          <a:p>
            <a:pPr lvl="1"/>
            <a:r>
              <a:rPr lang="en-US" altLang="en-US" sz="2200"/>
              <a:t>Knowledge of what works is sparse at best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ctr"/>
            <a:r>
              <a:rPr lang="en-US" altLang="en-US" sz="4400"/>
              <a:t>Schoengold and Zilberman (2007)</a:t>
            </a:r>
          </a:p>
        </p:txBody>
      </p:sp>
      <p:sp>
        <p:nvSpPr>
          <p:cNvPr id="47107" name="Content Placeholder 2"/>
          <p:cNvSpPr>
            <a:spLocks noGrp="1"/>
          </p:cNvSpPr>
          <p:nvPr>
            <p:ph idx="1"/>
          </p:nvPr>
        </p:nvSpPr>
        <p:spPr/>
        <p:txBody>
          <a:bodyPr/>
          <a:lstStyle/>
          <a:p>
            <a:r>
              <a:rPr lang="en-US" altLang="en-US"/>
              <a:t>Most of this paper will be covered in a couple of weeks</a:t>
            </a:r>
          </a:p>
          <a:p>
            <a:r>
              <a:rPr lang="en-US" altLang="en-US"/>
              <a:t>With respect to groundwater make interesting point:</a:t>
            </a:r>
          </a:p>
          <a:p>
            <a:pPr lvl="1"/>
            <a:r>
              <a:rPr lang="en-US" altLang="en-US"/>
              <a:t>Subsidization of electricity encourages excessive groundwater pumping and this has been done in many countries</a:t>
            </a:r>
          </a:p>
          <a:p>
            <a:r>
              <a:rPr lang="en-US" altLang="en-US"/>
              <a:t>Shah, Zilberman, Chakravorty (1993) show that a second best solution for groundwater extraction can be achieved by taxing the more observable:</a:t>
            </a:r>
          </a:p>
          <a:p>
            <a:pPr lvl="1"/>
            <a:r>
              <a:rPr lang="en-US" altLang="en-US"/>
              <a:t>Use of irrigation technology</a:t>
            </a:r>
          </a:p>
          <a:p>
            <a:pPr lvl="1"/>
            <a:r>
              <a:rPr lang="en-US" altLang="en-US"/>
              <a:t>Agricultural output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704850"/>
            <a:ext cx="8229600" cy="666750"/>
          </a:xfrm>
        </p:spPr>
        <p:txBody>
          <a:bodyPr/>
          <a:lstStyle/>
          <a:p>
            <a:pPr algn="ctr"/>
            <a:r>
              <a:rPr lang="en-US" altLang="en-US" sz="4000"/>
              <a:t>Assembling an Urban Water Supply</a:t>
            </a:r>
          </a:p>
        </p:txBody>
      </p:sp>
      <p:sp>
        <p:nvSpPr>
          <p:cNvPr id="48131" name="Content Placeholder 2"/>
          <p:cNvSpPr>
            <a:spLocks noGrp="1"/>
          </p:cNvSpPr>
          <p:nvPr>
            <p:ph idx="1"/>
          </p:nvPr>
        </p:nvSpPr>
        <p:spPr>
          <a:xfrm>
            <a:off x="457200" y="1447800"/>
            <a:ext cx="8229600" cy="4953000"/>
          </a:xfrm>
        </p:spPr>
        <p:txBody>
          <a:bodyPr/>
          <a:lstStyle/>
          <a:p>
            <a:r>
              <a:rPr lang="en-US" altLang="en-US" sz="2400"/>
              <a:t>Typical urban area starts out with a fresh water supply</a:t>
            </a:r>
          </a:p>
          <a:p>
            <a:pPr lvl="1"/>
            <a:r>
              <a:rPr lang="en-US" altLang="en-US" sz="2000"/>
              <a:t>River, lake, springs</a:t>
            </a:r>
          </a:p>
          <a:p>
            <a:pPr lvl="1"/>
            <a:r>
              <a:rPr lang="en-US" altLang="en-US" sz="2000"/>
              <a:t>Original source of water played an important locational role</a:t>
            </a:r>
          </a:p>
          <a:p>
            <a:r>
              <a:rPr lang="en-US" altLang="en-US" sz="2400"/>
              <a:t>As city expanded needed additional water</a:t>
            </a:r>
          </a:p>
          <a:p>
            <a:pPr lvl="1"/>
            <a:r>
              <a:rPr lang="en-US" altLang="en-US" sz="2200"/>
              <a:t>Usually greater control over major fresh water source</a:t>
            </a:r>
          </a:p>
          <a:p>
            <a:r>
              <a:rPr lang="en-US" altLang="en-US" sz="2400"/>
              <a:t>If fresh water source is inadequate, typically tap inexpensive groundwater</a:t>
            </a:r>
          </a:p>
          <a:p>
            <a:r>
              <a:rPr lang="en-US" altLang="en-US" sz="2400"/>
              <a:t>If fresh water supply is sufficiently variable, then build storage facilities</a:t>
            </a:r>
          </a:p>
          <a:p>
            <a:r>
              <a:rPr lang="en-US" altLang="en-US" sz="2400"/>
              <a:t>If still insufficient, acquire more distant source/transport</a:t>
            </a:r>
          </a:p>
          <a:p>
            <a:r>
              <a:rPr lang="en-US" altLang="en-US" sz="2400"/>
              <a:t>If still insufficient, “purchase” water from other sources</a:t>
            </a:r>
          </a:p>
          <a:p>
            <a:r>
              <a:rPr lang="en-US" altLang="en-US" sz="2400"/>
              <a:t>If still insufficient, take steps to conserve existing water</a:t>
            </a:r>
          </a:p>
          <a:p>
            <a:endParaRPr lang="en-US" altLang="en-US" sz="24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704850"/>
            <a:ext cx="8229600" cy="971550"/>
          </a:xfrm>
        </p:spPr>
        <p:txBody>
          <a:bodyPr/>
          <a:lstStyle/>
          <a:p>
            <a:pPr algn="ctr"/>
            <a:r>
              <a:rPr lang="en-US" altLang="en-US" sz="4400"/>
              <a:t>Initial Tradeoffs</a:t>
            </a:r>
          </a:p>
        </p:txBody>
      </p:sp>
      <p:sp>
        <p:nvSpPr>
          <p:cNvPr id="49155" name="Content Placeholder 2"/>
          <p:cNvSpPr>
            <a:spLocks noGrp="1"/>
          </p:cNvSpPr>
          <p:nvPr>
            <p:ph idx="1"/>
          </p:nvPr>
        </p:nvSpPr>
        <p:spPr>
          <a:xfrm>
            <a:off x="457200" y="1752600"/>
            <a:ext cx="8229600" cy="4572000"/>
          </a:xfrm>
        </p:spPr>
        <p:txBody>
          <a:bodyPr/>
          <a:lstStyle/>
          <a:p>
            <a:r>
              <a:rPr lang="en-US" altLang="en-US"/>
              <a:t>Water supply versus cost</a:t>
            </a:r>
          </a:p>
          <a:p>
            <a:r>
              <a:rPr lang="en-US" altLang="en-US"/>
              <a:t>Water reliability versus cost</a:t>
            </a:r>
          </a:p>
          <a:p>
            <a:pPr lvl="1"/>
            <a:r>
              <a:rPr lang="en-US" altLang="en-US"/>
              <a:t>1 – probability of not being able to meet demand (at p</a:t>
            </a:r>
            <a:r>
              <a:rPr lang="en-US" altLang="en-US" baseline="-25000"/>
              <a:t>w</a:t>
            </a:r>
            <a:r>
              <a:rPr lang="en-US" altLang="en-US"/>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704850"/>
            <a:ext cx="8229600" cy="438150"/>
          </a:xfrm>
        </p:spPr>
        <p:txBody>
          <a:bodyPr/>
          <a:lstStyle/>
          <a:p>
            <a:endParaRPr lang="en-US" altLang="en-US"/>
          </a:p>
        </p:txBody>
      </p:sp>
      <p:sp>
        <p:nvSpPr>
          <p:cNvPr id="50179" name="Content Placeholder 2"/>
          <p:cNvSpPr>
            <a:spLocks noGrp="1"/>
          </p:cNvSpPr>
          <p:nvPr>
            <p:ph idx="1"/>
          </p:nvPr>
        </p:nvSpPr>
        <p:spPr>
          <a:xfrm>
            <a:off x="457200" y="1524000"/>
            <a:ext cx="8229600" cy="4800600"/>
          </a:xfrm>
        </p:spPr>
        <p:txBody>
          <a:bodyPr/>
          <a:lstStyle/>
          <a:p>
            <a:r>
              <a:rPr lang="en-US" altLang="en-US" sz="2400"/>
              <a:t>Ignoring reliability component, constructing a water supply curve takes the minimum cost way of achieving the given supply level</a:t>
            </a:r>
          </a:p>
          <a:p>
            <a:r>
              <a:rPr lang="en-US" altLang="en-US" sz="2400"/>
              <a:t>This could be a step function where the cheapest way is used first until it is exhausted, then the next and so on</a:t>
            </a:r>
          </a:p>
          <a:p>
            <a:pPr lvl="1"/>
            <a:r>
              <a:rPr lang="en-US" altLang="en-US" sz="2200"/>
              <a:t>Often consistent with initial part of water supply curve</a:t>
            </a:r>
          </a:p>
          <a:p>
            <a:pPr lvl="2"/>
            <a:r>
              <a:rPr lang="en-US" altLang="en-US" sz="1900"/>
              <a:t>Initial fresh water supplies exhausted before other sources sought</a:t>
            </a:r>
          </a:p>
          <a:p>
            <a:r>
              <a:rPr lang="en-US" altLang="en-US" sz="2400"/>
              <a:t>As initial sources exhausted, long run supply curve tends to become a mixture of different water sources</a:t>
            </a:r>
          </a:p>
          <a:p>
            <a:pPr lvl="1"/>
            <a:r>
              <a:rPr lang="en-US" altLang="en-US" sz="2200"/>
              <a:t>Largely driven by increasing marginal cost associated with increasing supply from the source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algn="ctr"/>
            <a:r>
              <a:rPr lang="en-US" altLang="en-US" sz="4400"/>
              <a:t>Backstop Technology</a:t>
            </a:r>
          </a:p>
        </p:txBody>
      </p:sp>
      <p:sp>
        <p:nvSpPr>
          <p:cNvPr id="51203" name="Content Placeholder 2"/>
          <p:cNvSpPr>
            <a:spLocks noGrp="1"/>
          </p:cNvSpPr>
          <p:nvPr>
            <p:ph idx="1"/>
          </p:nvPr>
        </p:nvSpPr>
        <p:spPr/>
        <p:txBody>
          <a:bodyPr/>
          <a:lstStyle/>
          <a:p>
            <a:r>
              <a:rPr lang="en-US" altLang="en-US"/>
              <a:t>Over different ranges, the next most expensive source serves as a backstop technology</a:t>
            </a:r>
          </a:p>
          <a:p>
            <a:pPr lvl="1"/>
            <a:r>
              <a:rPr lang="en-US" altLang="en-US"/>
              <a:t>When demand (given price) reaches point where the new source is cheaper, switch occurs</a:t>
            </a:r>
          </a:p>
          <a:p>
            <a:r>
              <a:rPr lang="en-US" altLang="en-US"/>
              <a:t>Desalination is the ultimate backstop technology for urban water supply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704850"/>
            <a:ext cx="8229600" cy="514350"/>
          </a:xfrm>
        </p:spPr>
        <p:txBody>
          <a:bodyPr/>
          <a:lstStyle/>
          <a:p>
            <a:pPr algn="ctr"/>
            <a:r>
              <a:rPr lang="en-US" altLang="en-US" sz="4000"/>
              <a:t>Conservation</a:t>
            </a:r>
          </a:p>
        </p:txBody>
      </p:sp>
      <p:sp>
        <p:nvSpPr>
          <p:cNvPr id="52227" name="Content Placeholder 2"/>
          <p:cNvSpPr>
            <a:spLocks noGrp="1"/>
          </p:cNvSpPr>
          <p:nvPr>
            <p:ph idx="1"/>
          </p:nvPr>
        </p:nvSpPr>
        <p:spPr>
          <a:xfrm>
            <a:off x="457200" y="1219200"/>
            <a:ext cx="8382000" cy="5257800"/>
          </a:xfrm>
        </p:spPr>
        <p:txBody>
          <a:bodyPr/>
          <a:lstStyle/>
          <a:p>
            <a:r>
              <a:rPr lang="en-US" altLang="en-US" sz="2400"/>
              <a:t>Water not used is water that does not to be supplied</a:t>
            </a:r>
          </a:p>
          <a:p>
            <a:r>
              <a:rPr lang="en-US" altLang="en-US" sz="2400"/>
              <a:t>Cost of saving acre foot of water through conservation ranges from very inexpensive to extremely expensive</a:t>
            </a:r>
          </a:p>
          <a:p>
            <a:pPr lvl="1"/>
            <a:r>
              <a:rPr lang="en-US" altLang="en-US" sz="2000"/>
              <a:t>Difficult to favor conservation just because it is conservation</a:t>
            </a:r>
          </a:p>
          <a:p>
            <a:r>
              <a:rPr lang="en-US" altLang="en-US" sz="2400"/>
              <a:t>Four types of costs</a:t>
            </a:r>
          </a:p>
          <a:p>
            <a:pPr lvl="1"/>
            <a:r>
              <a:rPr lang="en-US" altLang="en-US" sz="2000"/>
              <a:t>Installing technology (e.g., drip irrigation)</a:t>
            </a:r>
          </a:p>
          <a:p>
            <a:pPr lvl="1"/>
            <a:r>
              <a:rPr lang="en-US" altLang="en-US" sz="2000"/>
              <a:t>Reduced service (e.g., free low flow shower head)</a:t>
            </a:r>
          </a:p>
          <a:p>
            <a:pPr lvl="1"/>
            <a:r>
              <a:rPr lang="en-US" altLang="en-US" sz="2000"/>
              <a:t>Inconvenience/time cost (e.g., fixing leaks)</a:t>
            </a:r>
          </a:p>
          <a:p>
            <a:pPr lvl="1"/>
            <a:r>
              <a:rPr lang="en-US" altLang="en-US" sz="2000"/>
              <a:t>Information (e.g., don’t know about options)</a:t>
            </a:r>
          </a:p>
          <a:p>
            <a:r>
              <a:rPr lang="en-US" altLang="en-US" sz="2400"/>
              <a:t>Different conservation options form an important part of the mix for many cities but options need serious evaluation</a:t>
            </a:r>
          </a:p>
          <a:p>
            <a:pPr lvl="1"/>
            <a:r>
              <a:rPr lang="en-US" altLang="en-US" sz="2200"/>
              <a:t>Engineering estimates of water savings often differ from actual savings due to behavior response of households/firms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endParaRPr lang="en-US" altLang="en-US"/>
          </a:p>
        </p:txBody>
      </p:sp>
      <p:sp>
        <p:nvSpPr>
          <p:cNvPr id="53251" name="Content Placeholder 2"/>
          <p:cNvSpPr>
            <a:spLocks noGrp="1"/>
          </p:cNvSpPr>
          <p:nvPr>
            <p:ph idx="1"/>
          </p:nvPr>
        </p:nvSpPr>
        <p:spPr>
          <a:xfrm>
            <a:off x="304800" y="1935163"/>
            <a:ext cx="8382000" cy="4389437"/>
          </a:xfrm>
        </p:spPr>
        <p:txBody>
          <a:bodyPr/>
          <a:lstStyle/>
          <a:p>
            <a:r>
              <a:rPr lang="en-US" altLang="en-US"/>
              <a:t>Relative to work on effectiveness of household energy conservation programs or water conservation in agriculture, little serious work on household water conservation has been done:</a:t>
            </a:r>
          </a:p>
          <a:p>
            <a:pPr lvl="1"/>
            <a:r>
              <a:rPr lang="en-US" altLang="en-US"/>
              <a:t>Much of what is available base on engineering estimates</a:t>
            </a:r>
          </a:p>
          <a:p>
            <a:pPr lvl="1"/>
            <a:r>
              <a:rPr lang="en-US" altLang="en-US"/>
              <a:t>Work on behavior response of households largely lacking</a:t>
            </a:r>
          </a:p>
          <a:p>
            <a:r>
              <a:rPr lang="en-US" altLang="en-US"/>
              <a:t>A few exceptions</a:t>
            </a:r>
            <a:r>
              <a:rPr lang="en-US" altLang="en-US" sz="2000"/>
              <a:t>:  </a:t>
            </a:r>
          </a:p>
          <a:p>
            <a:pPr lvl="1"/>
            <a:r>
              <a:rPr lang="en-US" altLang="en-US" sz="1800"/>
              <a:t>Cameron &amp; Wright (1990) "The Determinants of Household Water Conservation Retrofit Activity," </a:t>
            </a:r>
            <a:r>
              <a:rPr lang="en-US" altLang="en-US" sz="2000" i="1"/>
              <a:t>Water Resources Research</a:t>
            </a:r>
            <a:endParaRPr lang="en-US" altLang="en-US" sz="2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algn="ctr"/>
            <a:r>
              <a:rPr lang="en-US" altLang="en-US" sz="4400"/>
              <a:t>Water Reuse</a:t>
            </a:r>
          </a:p>
        </p:txBody>
      </p:sp>
      <p:sp>
        <p:nvSpPr>
          <p:cNvPr id="54275" name="Content Placeholder 2"/>
          <p:cNvSpPr>
            <a:spLocks noGrp="1"/>
          </p:cNvSpPr>
          <p:nvPr>
            <p:ph idx="1"/>
          </p:nvPr>
        </p:nvSpPr>
        <p:spPr/>
        <p:txBody>
          <a:bodyPr/>
          <a:lstStyle/>
          <a:p>
            <a:r>
              <a:rPr lang="en-US" altLang="en-US" sz="2400"/>
              <a:t>Almost always cheaper than desalination</a:t>
            </a:r>
          </a:p>
          <a:p>
            <a:r>
              <a:rPr lang="en-US" altLang="en-US" sz="2400"/>
              <a:t>Typically cheaper than many conservation measures </a:t>
            </a:r>
          </a:p>
          <a:p>
            <a:r>
              <a:rPr lang="en-US" altLang="en-US" sz="2400"/>
              <a:t>Sometimes referred to as “toilet to tap” by opponents</a:t>
            </a:r>
          </a:p>
          <a:p>
            <a:pPr lvl="1"/>
            <a:r>
              <a:rPr lang="en-US" altLang="en-US" sz="2200"/>
              <a:t>Reaction is often to go to a dual use system</a:t>
            </a:r>
          </a:p>
          <a:p>
            <a:pPr lvl="2"/>
            <a:r>
              <a:rPr lang="en-US" altLang="en-US" sz="1900"/>
              <a:t>Water reused allowed for golf course watering</a:t>
            </a:r>
          </a:p>
          <a:p>
            <a:pPr lvl="1"/>
            <a:r>
              <a:rPr lang="en-US" altLang="en-US" sz="2200"/>
              <a:t>Water from sewage treatment plan often cleaner than intake water from a river source</a:t>
            </a:r>
          </a:p>
          <a:p>
            <a:pPr>
              <a:buFont typeface="Wingdings 2" panose="05020102010507070707" pitchFamily="18" charset="2"/>
              <a:buNone/>
            </a:pPr>
            <a:endParaRPr lang="en-US" altLang="en-US" sz="2400"/>
          </a:p>
          <a:p>
            <a:endParaRPr lang="en-US" altLang="en-US" sz="24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algn="ctr"/>
            <a:r>
              <a:rPr lang="en-US" altLang="en-US" sz="4400"/>
              <a:t>Large Scale Systems</a:t>
            </a:r>
          </a:p>
        </p:txBody>
      </p:sp>
      <p:sp>
        <p:nvSpPr>
          <p:cNvPr id="55299" name="Content Placeholder 2"/>
          <p:cNvSpPr>
            <a:spLocks noGrp="1"/>
          </p:cNvSpPr>
          <p:nvPr>
            <p:ph idx="1"/>
          </p:nvPr>
        </p:nvSpPr>
        <p:spPr/>
        <p:txBody>
          <a:bodyPr/>
          <a:lstStyle/>
          <a:p>
            <a:r>
              <a:rPr lang="en-US" altLang="en-US"/>
              <a:t>Basic economics of large scale systems worked out in Hirshliefer, DeHaven and Milliman (1960)</a:t>
            </a:r>
          </a:p>
          <a:p>
            <a:r>
              <a:rPr lang="en-US" altLang="en-US"/>
              <a:t>General nature of the problem is need for massive investment in long lived infrastructure</a:t>
            </a:r>
          </a:p>
          <a:p>
            <a:pPr lvl="1"/>
            <a:r>
              <a:rPr lang="en-US" altLang="en-US"/>
              <a:t>Water treatment plant(s)</a:t>
            </a:r>
          </a:p>
          <a:p>
            <a:pPr lvl="1"/>
            <a:r>
              <a:rPr lang="en-US" altLang="en-US"/>
              <a:t>Water pipes to homes/firms</a:t>
            </a:r>
          </a:p>
          <a:p>
            <a:pPr lvl="1"/>
            <a:r>
              <a:rPr lang="en-US" altLang="en-US"/>
              <a:t>Sewage pipes away from homes/firms</a:t>
            </a:r>
          </a:p>
          <a:p>
            <a:pPr lvl="1"/>
            <a:r>
              <a:rPr lang="en-US" altLang="en-US"/>
              <a:t>Sewage treatment plant(s)</a:t>
            </a:r>
          </a:p>
          <a:p>
            <a:r>
              <a:rPr lang="en-US" altLang="en-US"/>
              <a:t>Issue exist even if it fresh water source/disposal is a large river running through the city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altLang="en-US" sz="4400"/>
              <a:t>Simple Case for Farmer</a:t>
            </a:r>
          </a:p>
        </p:txBody>
      </p:sp>
      <p:sp>
        <p:nvSpPr>
          <p:cNvPr id="10243" name="Content Placeholder 2"/>
          <p:cNvSpPr>
            <a:spLocks noGrp="1"/>
          </p:cNvSpPr>
          <p:nvPr>
            <p:ph idx="1"/>
          </p:nvPr>
        </p:nvSpPr>
        <p:spPr/>
        <p:txBody>
          <a:bodyPr/>
          <a:lstStyle/>
          <a:p>
            <a:r>
              <a:rPr lang="en-US" altLang="en-US"/>
              <a:t>Own farm and a groundwater well</a:t>
            </a:r>
          </a:p>
          <a:p>
            <a:pPr lvl="1"/>
            <a:r>
              <a:rPr lang="en-US" altLang="en-US"/>
              <a:t>Aquifer size</a:t>
            </a:r>
          </a:p>
          <a:p>
            <a:pPr lvl="1"/>
            <a:r>
              <a:rPr lang="en-US" altLang="en-US"/>
              <a:t>Recharge rate</a:t>
            </a:r>
          </a:p>
          <a:p>
            <a:pPr lvl="1"/>
            <a:r>
              <a:rPr lang="en-US" altLang="en-US"/>
              <a:t>Pumping cost</a:t>
            </a:r>
          </a:p>
          <a:p>
            <a:r>
              <a:rPr lang="en-US" altLang="en-US"/>
              <a:t>Have a farm where crops grows better with irrigation</a:t>
            </a:r>
          </a:p>
          <a:p>
            <a:pPr lvl="1"/>
            <a:r>
              <a:rPr lang="en-US" altLang="en-US"/>
              <a:t>Yield as a function of inputs</a:t>
            </a:r>
          </a:p>
          <a:p>
            <a:r>
              <a:rPr lang="en-US" altLang="en-US"/>
              <a:t>Crop gets some natural precipitation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algn="ctr"/>
            <a:r>
              <a:rPr lang="en-US" altLang="en-US" sz="4000"/>
              <a:t>Large Water Supply Infrastructure</a:t>
            </a:r>
          </a:p>
        </p:txBody>
      </p:sp>
      <p:sp>
        <p:nvSpPr>
          <p:cNvPr id="56323" name="Content Placeholder 2"/>
          <p:cNvSpPr>
            <a:spLocks noGrp="1"/>
          </p:cNvSpPr>
          <p:nvPr>
            <p:ph idx="1"/>
          </p:nvPr>
        </p:nvSpPr>
        <p:spPr/>
        <p:txBody>
          <a:bodyPr/>
          <a:lstStyle/>
          <a:p>
            <a:r>
              <a:rPr lang="en-US" altLang="en-US"/>
              <a:t>Big urban areas need huge amounts of water</a:t>
            </a:r>
          </a:p>
          <a:p>
            <a:pPr lvl="1"/>
            <a:r>
              <a:rPr lang="en-US" altLang="en-US"/>
              <a:t>Water ideally high quality</a:t>
            </a:r>
          </a:p>
          <a:p>
            <a:pPr lvl="2"/>
            <a:r>
              <a:rPr lang="en-US" altLang="en-US"/>
              <a:t>But can treat almost anything at increasing cost</a:t>
            </a:r>
          </a:p>
          <a:p>
            <a:pPr lvl="1"/>
            <a:r>
              <a:rPr lang="en-US" altLang="en-US"/>
              <a:t>Need to dispose of lots of water</a:t>
            </a:r>
          </a:p>
          <a:p>
            <a:pPr lvl="2"/>
            <a:r>
              <a:rPr lang="en-US" altLang="en-US"/>
              <a:t>Water quality standards for discharge increasing</a:t>
            </a:r>
          </a:p>
          <a:p>
            <a:r>
              <a:rPr lang="en-US" altLang="en-US" sz="2400"/>
              <a:t>Cost of replacing and/or expanding infrastructure higher than previous cost on per acre foot basis</a:t>
            </a:r>
          </a:p>
          <a:p>
            <a:r>
              <a:rPr lang="en-US" altLang="en-US" sz="2200"/>
              <a:t>Many water utilities have a zero profit constraint</a:t>
            </a:r>
          </a:p>
          <a:p>
            <a:pPr lvl="1"/>
            <a:r>
              <a:rPr lang="en-US" altLang="en-US" sz="2000"/>
              <a:t>Coupled with increasing replace/acquisition cost implies current water is being underpriced (and over used)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ctr"/>
            <a:r>
              <a:rPr lang="en-US" altLang="en-US" sz="4400"/>
              <a:t>Economies of Scale</a:t>
            </a:r>
          </a:p>
        </p:txBody>
      </p:sp>
      <p:pic>
        <p:nvPicPr>
          <p:cNvPr id="5734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47788" y="1935163"/>
            <a:ext cx="6448425" cy="4389437"/>
          </a:xfr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704850"/>
            <a:ext cx="8229600" cy="895350"/>
          </a:xfrm>
        </p:spPr>
        <p:txBody>
          <a:bodyPr/>
          <a:lstStyle/>
          <a:p>
            <a:pPr algn="ctr"/>
            <a:r>
              <a:rPr lang="en-US" altLang="en-US" sz="4400"/>
              <a:t>Hidden Benefits</a:t>
            </a:r>
          </a:p>
        </p:txBody>
      </p:sp>
      <p:sp>
        <p:nvSpPr>
          <p:cNvPr id="58371" name="Content Placeholder 2"/>
          <p:cNvSpPr>
            <a:spLocks noGrp="1"/>
          </p:cNvSpPr>
          <p:nvPr>
            <p:ph idx="1"/>
          </p:nvPr>
        </p:nvSpPr>
        <p:spPr>
          <a:xfrm>
            <a:off x="457200" y="1676400"/>
            <a:ext cx="8229600" cy="4648200"/>
          </a:xfrm>
        </p:spPr>
        <p:txBody>
          <a:bodyPr/>
          <a:lstStyle/>
          <a:p>
            <a:r>
              <a:rPr lang="en-US" altLang="en-US"/>
              <a:t>Changes in land values</a:t>
            </a:r>
          </a:p>
          <a:p>
            <a:pPr lvl="1"/>
            <a:r>
              <a:rPr lang="en-US" altLang="en-US"/>
              <a:t>Undeveloped land</a:t>
            </a:r>
          </a:p>
          <a:p>
            <a:pPr lvl="1"/>
            <a:r>
              <a:rPr lang="en-US" altLang="en-US"/>
              <a:t>Developed land</a:t>
            </a:r>
          </a:p>
          <a:p>
            <a:r>
              <a:rPr lang="en-US" altLang="en-US"/>
              <a:t>Rents to be made via government contracts</a:t>
            </a:r>
          </a:p>
          <a:p>
            <a:pPr lvl="1"/>
            <a:r>
              <a:rPr lang="en-US" altLang="en-US"/>
              <a:t>Politicians/bureaucrats</a:t>
            </a:r>
          </a:p>
          <a:p>
            <a:pPr lvl="1"/>
            <a:r>
              <a:rPr lang="en-US" altLang="en-US"/>
              <a:t>Firms/individuals</a:t>
            </a:r>
          </a:p>
          <a:p>
            <a:r>
              <a:rPr lang="en-US" altLang="en-US"/>
              <a:t>Secondary outputs (e.g., electricity, flood control)</a:t>
            </a:r>
          </a:p>
          <a:p>
            <a:pPr lvl="1"/>
            <a:r>
              <a:rPr lang="en-US" altLang="en-US"/>
              <a:t>Easy to net out</a:t>
            </a:r>
          </a:p>
          <a:p>
            <a:r>
              <a:rPr lang="en-US" altLang="en-US"/>
              <a:t>Ignored here but may be important in actual decisions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algn="ctr"/>
            <a:r>
              <a:rPr lang="en-US" altLang="en-US" sz="4400"/>
              <a:t>Uncertainty Everywhere</a:t>
            </a:r>
          </a:p>
        </p:txBody>
      </p:sp>
      <p:sp>
        <p:nvSpPr>
          <p:cNvPr id="59395" name="Content Placeholder 2"/>
          <p:cNvSpPr>
            <a:spLocks noGrp="1"/>
          </p:cNvSpPr>
          <p:nvPr>
            <p:ph idx="1"/>
          </p:nvPr>
        </p:nvSpPr>
        <p:spPr/>
        <p:txBody>
          <a:bodyPr/>
          <a:lstStyle/>
          <a:p>
            <a:r>
              <a:rPr lang="en-US" altLang="en-US"/>
              <a:t>Vast literature in engineering/hydrology/economics on modeling stochastic component</a:t>
            </a:r>
          </a:p>
          <a:p>
            <a:endParaRPr lang="en-US" altLang="en-US"/>
          </a:p>
          <a:p>
            <a:r>
              <a:rPr lang="en-US" altLang="en-US"/>
              <a:t>Roseta-Palma and Xepapadeas “Robust Control in Water Management” (JRU, 2004) look at case where there is uncertainty over </a:t>
            </a:r>
          </a:p>
          <a:p>
            <a:pPr lvl="1"/>
            <a:r>
              <a:rPr lang="en-US" altLang="en-US"/>
              <a:t>PDF’s of the random variables</a:t>
            </a:r>
          </a:p>
          <a:p>
            <a:pPr lvl="1"/>
            <a:r>
              <a:rPr lang="en-US" altLang="en-US"/>
              <a:t>Correct specification of supply/demand functions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704850"/>
            <a:ext cx="8229600" cy="742950"/>
          </a:xfrm>
        </p:spPr>
        <p:txBody>
          <a:bodyPr/>
          <a:lstStyle/>
          <a:p>
            <a:pPr algn="ctr"/>
            <a:r>
              <a:rPr lang="en-US" altLang="en-US" sz="4400"/>
              <a:t>Dupont and Renzetti (ERE, 2001)</a:t>
            </a:r>
          </a:p>
        </p:txBody>
      </p:sp>
      <p:sp>
        <p:nvSpPr>
          <p:cNvPr id="60419" name="Content Placeholder 2"/>
          <p:cNvSpPr>
            <a:spLocks noGrp="1"/>
          </p:cNvSpPr>
          <p:nvPr>
            <p:ph idx="1"/>
          </p:nvPr>
        </p:nvSpPr>
        <p:spPr>
          <a:xfrm>
            <a:off x="457200" y="1524000"/>
            <a:ext cx="8229600" cy="4800600"/>
          </a:xfrm>
        </p:spPr>
        <p:txBody>
          <a:bodyPr/>
          <a:lstStyle/>
          <a:p>
            <a:r>
              <a:rPr lang="en-US" altLang="en-US" sz="2400"/>
              <a:t>Surprisingly little work done by economist on industrial water demand</a:t>
            </a:r>
          </a:p>
          <a:p>
            <a:r>
              <a:rPr lang="en-US" altLang="en-US" sz="2400"/>
              <a:t>In part a response to the low cost/high reliability of water supply in most industrial countries</a:t>
            </a:r>
          </a:p>
          <a:p>
            <a:pPr lvl="1"/>
            <a:r>
              <a:rPr lang="en-US" altLang="en-US" sz="2200"/>
              <a:t>Usually a small part of cost and always available</a:t>
            </a:r>
          </a:p>
          <a:p>
            <a:pPr lvl="1"/>
            <a:r>
              <a:rPr lang="en-US" altLang="en-US" sz="2200"/>
              <a:t>Aside: situation often quite different in developing countries and increasing amount of work being done on topic</a:t>
            </a:r>
          </a:p>
          <a:p>
            <a:pPr lvl="1"/>
            <a:r>
              <a:rPr lang="en-US" altLang="en-US" sz="2200"/>
              <a:t>Data availability/huge water withdrawals by power generation</a:t>
            </a:r>
          </a:p>
          <a:p>
            <a:r>
              <a:rPr lang="en-US" altLang="en-US" sz="2400"/>
              <a:t>Expenditures on water in a firm fall into three categories:</a:t>
            </a:r>
          </a:p>
          <a:p>
            <a:pPr lvl="1"/>
            <a:r>
              <a:rPr lang="en-US" altLang="en-US" sz="2200"/>
              <a:t>Intake</a:t>
            </a:r>
          </a:p>
          <a:p>
            <a:pPr lvl="1"/>
            <a:r>
              <a:rPr lang="en-US" altLang="en-US" sz="2200"/>
              <a:t>Recirculation </a:t>
            </a:r>
          </a:p>
          <a:p>
            <a:pPr lvl="1"/>
            <a:r>
              <a:rPr lang="en-US" altLang="en-US" sz="2200"/>
              <a:t>Discharge</a:t>
            </a:r>
          </a:p>
          <a:p>
            <a:endParaRPr lang="en-US" altLang="en-US" sz="24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609600"/>
            <a:ext cx="8229600" cy="609600"/>
          </a:xfrm>
        </p:spPr>
        <p:txBody>
          <a:bodyPr/>
          <a:lstStyle/>
          <a:p>
            <a:pPr algn="ctr"/>
            <a:r>
              <a:rPr lang="en-US" altLang="en-US" sz="4400"/>
              <a:t>Modeling Issues</a:t>
            </a:r>
          </a:p>
        </p:txBody>
      </p:sp>
      <p:sp>
        <p:nvSpPr>
          <p:cNvPr id="61443" name="Content Placeholder 2"/>
          <p:cNvSpPr>
            <a:spLocks noGrp="1"/>
          </p:cNvSpPr>
          <p:nvPr>
            <p:ph idx="1"/>
          </p:nvPr>
        </p:nvSpPr>
        <p:spPr>
          <a:xfrm>
            <a:off x="304800" y="1371600"/>
            <a:ext cx="8610600" cy="4953000"/>
          </a:xfrm>
        </p:spPr>
        <p:txBody>
          <a:bodyPr/>
          <a:lstStyle/>
          <a:p>
            <a:r>
              <a:rPr lang="en-US" altLang="en-US" sz="2400"/>
              <a:t>Data Sources</a:t>
            </a:r>
          </a:p>
          <a:p>
            <a:pPr lvl="1"/>
            <a:r>
              <a:rPr lang="en-US" altLang="en-US" sz="2000"/>
              <a:t>Combine multiple data sources for three years 1981, 1986, 1991</a:t>
            </a:r>
          </a:p>
          <a:p>
            <a:pPr lvl="2"/>
            <a:r>
              <a:rPr lang="en-US" altLang="en-US"/>
              <a:t>Industrial Water Use Survey (Environment Canada)</a:t>
            </a:r>
          </a:p>
          <a:p>
            <a:pPr lvl="2"/>
            <a:r>
              <a:rPr lang="en-US" altLang="en-US"/>
              <a:t>Survey of Municipal Water Pricing</a:t>
            </a:r>
          </a:p>
          <a:p>
            <a:pPr lvl="2"/>
            <a:r>
              <a:rPr lang="en-US" altLang="en-US"/>
              <a:t>Various Statistics Canada manufacturing data bases</a:t>
            </a:r>
          </a:p>
          <a:p>
            <a:pPr lvl="1"/>
            <a:r>
              <a:rPr lang="en-US" altLang="en-US" sz="2000"/>
              <a:t>Create a two digit SIC code at provincial level</a:t>
            </a:r>
          </a:p>
          <a:p>
            <a:r>
              <a:rPr lang="en-US" altLang="en-US" sz="2400"/>
              <a:t>Take standard KLEM (capital, labor, energy, materials) model</a:t>
            </a:r>
          </a:p>
          <a:p>
            <a:pPr lvl="1"/>
            <a:r>
              <a:rPr lang="en-US" altLang="en-US" sz="2000"/>
              <a:t>Add two water variables (water intake, water recirculation)</a:t>
            </a:r>
          </a:p>
          <a:p>
            <a:r>
              <a:rPr lang="en-US" altLang="en-US" sz="2400"/>
              <a:t>Look at specifications that differ by what factors considered (quasi-) fixed and variable cost</a:t>
            </a:r>
          </a:p>
          <a:p>
            <a:r>
              <a:rPr lang="en-US" altLang="en-US" sz="2400"/>
              <a:t>Translog cost equation/shares</a:t>
            </a:r>
          </a:p>
          <a:p>
            <a:pPr lvl="1"/>
            <a:r>
              <a:rPr lang="en-US" altLang="en-US" sz="2200"/>
              <a:t>Second order approximation/system of equations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algn="ctr"/>
            <a:r>
              <a:rPr lang="en-US" altLang="en-US" sz="3600"/>
              <a:t>Translog Cost Function</a:t>
            </a:r>
            <a:br>
              <a:rPr lang="en-US" altLang="en-US" sz="3600"/>
            </a:br>
            <a:r>
              <a:rPr lang="en-US" altLang="en-US" sz="3600"/>
              <a:t>plus share equations</a:t>
            </a:r>
          </a:p>
        </p:txBody>
      </p:sp>
      <p:pic>
        <p:nvPicPr>
          <p:cNvPr id="6246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82713" y="2057400"/>
            <a:ext cx="6378575" cy="3352800"/>
          </a:xfr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704850"/>
            <a:ext cx="8229600" cy="742950"/>
          </a:xfrm>
        </p:spPr>
        <p:txBody>
          <a:bodyPr/>
          <a:lstStyle/>
          <a:p>
            <a:pPr algn="ctr"/>
            <a:r>
              <a:rPr lang="en-US" altLang="en-US" sz="4400"/>
              <a:t>Results</a:t>
            </a:r>
          </a:p>
        </p:txBody>
      </p:sp>
      <p:sp>
        <p:nvSpPr>
          <p:cNvPr id="63491" name="Content Placeholder 2"/>
          <p:cNvSpPr>
            <a:spLocks noGrp="1"/>
          </p:cNvSpPr>
          <p:nvPr>
            <p:ph idx="1"/>
          </p:nvPr>
        </p:nvSpPr>
        <p:spPr>
          <a:xfrm>
            <a:off x="304800" y="1524000"/>
            <a:ext cx="8534400" cy="4800600"/>
          </a:xfrm>
        </p:spPr>
        <p:txBody>
          <a:bodyPr/>
          <a:lstStyle/>
          <a:p>
            <a:r>
              <a:rPr lang="en-US" altLang="en-US" sz="2400"/>
              <a:t>Intake water should be treated as a variable input</a:t>
            </a:r>
          </a:p>
          <a:p>
            <a:r>
              <a:rPr lang="en-US" altLang="en-US" sz="2400"/>
              <a:t>Estimates for 45 parameters/R-square = .89</a:t>
            </a:r>
          </a:p>
          <a:p>
            <a:r>
              <a:rPr lang="en-US" altLang="en-US" sz="2400"/>
              <a:t>Output elasticities [.69 for intake water, .72 recirculation]</a:t>
            </a:r>
          </a:p>
          <a:p>
            <a:r>
              <a:rPr lang="en-US" altLang="en-US" sz="2400"/>
              <a:t>Pattern of intake and recirculation elasticities different</a:t>
            </a:r>
          </a:p>
          <a:p>
            <a:pPr lvl="1"/>
            <a:r>
              <a:rPr lang="en-US" altLang="en-US" sz="2200"/>
              <a:t>Weak substitutes for each other</a:t>
            </a:r>
          </a:p>
          <a:p>
            <a:pPr lvl="1"/>
            <a:r>
              <a:rPr lang="en-US" altLang="en-US" sz="2200"/>
              <a:t>Intake substitute for labor/recirculation substitute for materials</a:t>
            </a:r>
          </a:p>
          <a:p>
            <a:pPr lvl="1"/>
            <a:r>
              <a:rPr lang="en-US" altLang="en-US" sz="2200"/>
              <a:t>Intake complement to capital/recirculation substitue</a:t>
            </a:r>
          </a:p>
          <a:p>
            <a:r>
              <a:rPr lang="en-US" altLang="en-US" sz="2400"/>
              <a:t>Elasticity of technological change w.r.t. cost -.30</a:t>
            </a:r>
          </a:p>
          <a:p>
            <a:pPr lvl="1"/>
            <a:r>
              <a:rPr lang="en-US" altLang="en-US" sz="2200"/>
              <a:t>Shift toward water intake and away from recirculation</a:t>
            </a:r>
          </a:p>
          <a:p>
            <a:r>
              <a:rPr lang="en-US" altLang="en-US" sz="2400"/>
              <a:t>Limited analysis suggests some differences if allow differences between cooling/steam generation and process water use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381000" y="704850"/>
            <a:ext cx="8382000" cy="666750"/>
          </a:xfrm>
        </p:spPr>
        <p:txBody>
          <a:bodyPr/>
          <a:lstStyle/>
          <a:p>
            <a:pPr algn="ctr"/>
            <a:r>
              <a:rPr lang="en-US" altLang="en-US" sz="3600"/>
              <a:t>Olmstead, Hanemann and Stavins (2007)</a:t>
            </a:r>
          </a:p>
        </p:txBody>
      </p:sp>
      <p:sp>
        <p:nvSpPr>
          <p:cNvPr id="64515" name="Content Placeholder 2"/>
          <p:cNvSpPr>
            <a:spLocks noGrp="1"/>
          </p:cNvSpPr>
          <p:nvPr>
            <p:ph idx="1"/>
          </p:nvPr>
        </p:nvSpPr>
        <p:spPr>
          <a:xfrm>
            <a:off x="457200" y="1524000"/>
            <a:ext cx="8229600" cy="4800600"/>
          </a:xfrm>
        </p:spPr>
        <p:txBody>
          <a:bodyPr/>
          <a:lstStyle/>
          <a:p>
            <a:r>
              <a:rPr lang="en-US" altLang="en-US" sz="2400"/>
              <a:t>What is the price elasticity of residential water demand?</a:t>
            </a:r>
          </a:p>
          <a:p>
            <a:r>
              <a:rPr lang="en-US" altLang="en-US" sz="2400"/>
              <a:t>Difficult question to answer/critical to many questions</a:t>
            </a:r>
          </a:p>
          <a:p>
            <a:pPr lvl="1"/>
            <a:r>
              <a:rPr lang="en-US" altLang="en-US" sz="2200"/>
              <a:t>Ability to reduce water use through price</a:t>
            </a:r>
          </a:p>
          <a:p>
            <a:pPr lvl="1"/>
            <a:r>
              <a:rPr lang="en-US" altLang="en-US" sz="2200"/>
              <a:t>Desirability of many conservation measures</a:t>
            </a:r>
          </a:p>
          <a:p>
            <a:pPr lvl="1"/>
            <a:r>
              <a:rPr lang="en-US" altLang="en-US" sz="2200"/>
              <a:t>Desirability of many large scale infrastructure investments</a:t>
            </a:r>
          </a:p>
          <a:p>
            <a:r>
              <a:rPr lang="en-US" altLang="en-US" sz="2400"/>
              <a:t>Why is it hard?</a:t>
            </a:r>
          </a:p>
          <a:p>
            <a:pPr lvl="1"/>
            <a:r>
              <a:rPr lang="en-US" altLang="en-US" sz="2000"/>
              <a:t>Nature of price variation</a:t>
            </a:r>
          </a:p>
          <a:p>
            <a:pPr lvl="1"/>
            <a:r>
              <a:rPr lang="en-US" altLang="en-US" sz="2000"/>
              <a:t>Lack of knowledge about cost of water</a:t>
            </a:r>
          </a:p>
          <a:p>
            <a:r>
              <a:rPr lang="en-US" altLang="en-US" sz="2400"/>
              <a:t>Residential water pricing regimes fall into four types:</a:t>
            </a:r>
          </a:p>
          <a:p>
            <a:pPr lvl="1"/>
            <a:r>
              <a:rPr lang="en-US" altLang="en-US" sz="2200"/>
              <a:t>No meters, decreasing block structure, flat rate, increasing block structure </a:t>
            </a:r>
          </a:p>
          <a:p>
            <a:pPr lvl="1"/>
            <a:r>
              <a:rPr lang="en-US" altLang="en-US" sz="2200"/>
              <a:t>Difficult to learn much from first two</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704850"/>
            <a:ext cx="8229600" cy="666750"/>
          </a:xfrm>
        </p:spPr>
        <p:txBody>
          <a:bodyPr/>
          <a:lstStyle/>
          <a:p>
            <a:pPr algn="ctr"/>
            <a:r>
              <a:rPr lang="en-US" altLang="en-US" sz="4000"/>
              <a:t>Residential Water Pricing Regimes</a:t>
            </a:r>
          </a:p>
        </p:txBody>
      </p:sp>
      <p:sp>
        <p:nvSpPr>
          <p:cNvPr id="65539" name="Content Placeholder 2"/>
          <p:cNvSpPr>
            <a:spLocks noGrp="1"/>
          </p:cNvSpPr>
          <p:nvPr>
            <p:ph idx="1"/>
          </p:nvPr>
        </p:nvSpPr>
        <p:spPr>
          <a:xfrm>
            <a:off x="457200" y="1600200"/>
            <a:ext cx="8229600" cy="4876800"/>
          </a:xfrm>
        </p:spPr>
        <p:txBody>
          <a:bodyPr/>
          <a:lstStyle/>
          <a:p>
            <a:r>
              <a:rPr lang="en-US" altLang="en-US" sz="2400"/>
              <a:t>Fall into four types:</a:t>
            </a:r>
          </a:p>
          <a:p>
            <a:pPr lvl="1"/>
            <a:r>
              <a:rPr lang="en-US" altLang="en-US" sz="2000"/>
              <a:t>No meters: can only learn unconstrained demand</a:t>
            </a:r>
          </a:p>
          <a:p>
            <a:pPr lvl="1"/>
            <a:r>
              <a:rPr lang="en-US" altLang="en-US" sz="2000"/>
              <a:t>Decreasing block pricing: usually put into place to encourage water use to help pay for system/opposite structure to reduce</a:t>
            </a:r>
          </a:p>
          <a:p>
            <a:pPr lvl="1"/>
            <a:r>
              <a:rPr lang="en-US" altLang="en-US" sz="2000"/>
              <a:t>Flat rate: little information if fixed &amp; communities ideosyncratic </a:t>
            </a:r>
          </a:p>
          <a:p>
            <a:pPr lvl="1"/>
            <a:r>
              <a:rPr lang="en-US" altLang="en-US" sz="2000"/>
              <a:t> Increasing block pricing: most information but has “kinks”</a:t>
            </a:r>
          </a:p>
          <a:p>
            <a:pPr>
              <a:buFont typeface="Wingdings 2" panose="05020102010507070707" pitchFamily="18" charset="2"/>
              <a:buNone/>
            </a:pPr>
            <a:endParaRPr lang="en-US" altLang="en-US" sz="2000"/>
          </a:p>
          <a:p>
            <a:pPr>
              <a:buFont typeface="Wingdings 2" panose="05020102010507070707" pitchFamily="18" charset="2"/>
              <a:buNone/>
            </a:pPr>
            <a:endParaRPr lang="en-US" altLang="en-US" sz="2000"/>
          </a:p>
          <a:p>
            <a:pPr>
              <a:buFont typeface="Wingdings 2" panose="05020102010507070707" pitchFamily="18" charset="2"/>
              <a:buNone/>
            </a:pPr>
            <a:r>
              <a:rPr lang="en-US" altLang="en-US" sz="2000"/>
              <a:t>Price </a:t>
            </a:r>
          </a:p>
          <a:p>
            <a:pPr>
              <a:buFont typeface="Wingdings 2" panose="05020102010507070707" pitchFamily="18" charset="2"/>
              <a:buNone/>
            </a:pPr>
            <a:endParaRPr lang="en-US" altLang="en-US" sz="2000"/>
          </a:p>
          <a:p>
            <a:pPr>
              <a:buFont typeface="Wingdings 2" panose="05020102010507070707" pitchFamily="18" charset="2"/>
              <a:buNone/>
            </a:pPr>
            <a:endParaRPr lang="en-US" altLang="en-US" sz="2000"/>
          </a:p>
          <a:p>
            <a:pPr>
              <a:buFont typeface="Wingdings 2" panose="05020102010507070707" pitchFamily="18" charset="2"/>
              <a:buNone/>
            </a:pPr>
            <a:endParaRPr lang="en-US" altLang="en-US" sz="2000"/>
          </a:p>
          <a:p>
            <a:pPr>
              <a:buFont typeface="Wingdings 2" panose="05020102010507070707" pitchFamily="18" charset="2"/>
              <a:buNone/>
            </a:pPr>
            <a:r>
              <a:rPr lang="en-US" altLang="en-US" sz="2000"/>
              <a:t>                                                                                              Water Quantity</a:t>
            </a:r>
          </a:p>
        </p:txBody>
      </p:sp>
      <p:cxnSp>
        <p:nvCxnSpPr>
          <p:cNvPr id="5" name="Straight Arrow Connector 4"/>
          <p:cNvCxnSpPr/>
          <p:nvPr/>
        </p:nvCxnSpPr>
        <p:spPr>
          <a:xfrm>
            <a:off x="1295400" y="5943600"/>
            <a:ext cx="6934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457201" y="5105400"/>
            <a:ext cx="1676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95400" y="56388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5181600"/>
            <a:ext cx="190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00600" y="47244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324600" y="4267200"/>
            <a:ext cx="1752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04850"/>
            <a:ext cx="8229600" cy="666750"/>
          </a:xfrm>
        </p:spPr>
        <p:txBody>
          <a:bodyPr/>
          <a:lstStyle/>
          <a:p>
            <a:pPr algn="ctr"/>
            <a:r>
              <a:rPr lang="en-US" altLang="en-US" sz="4000"/>
              <a:t>Decisions</a:t>
            </a:r>
          </a:p>
        </p:txBody>
      </p:sp>
      <p:sp>
        <p:nvSpPr>
          <p:cNvPr id="11267" name="Content Placeholder 2"/>
          <p:cNvSpPr>
            <a:spLocks noGrp="1"/>
          </p:cNvSpPr>
          <p:nvPr>
            <p:ph idx="1"/>
          </p:nvPr>
        </p:nvSpPr>
        <p:spPr>
          <a:xfrm>
            <a:off x="228600" y="1371600"/>
            <a:ext cx="8686800" cy="5181600"/>
          </a:xfrm>
        </p:spPr>
        <p:txBody>
          <a:bodyPr/>
          <a:lstStyle/>
          <a:p>
            <a:r>
              <a:rPr lang="en-US" altLang="en-US" sz="2400"/>
              <a:t>How much land to plant</a:t>
            </a:r>
          </a:p>
          <a:p>
            <a:r>
              <a:rPr lang="en-US" altLang="en-US" sz="2400"/>
              <a:t>What crops to plant</a:t>
            </a:r>
          </a:p>
          <a:p>
            <a:pPr lvl="1"/>
            <a:r>
              <a:rPr lang="en-US" altLang="en-US" sz="2000"/>
              <a:t>Price expectations and responsiveness to water</a:t>
            </a:r>
          </a:p>
          <a:p>
            <a:r>
              <a:rPr lang="en-US" altLang="en-US" sz="2400"/>
              <a:t>How much land to allocate to each crop</a:t>
            </a:r>
          </a:p>
          <a:p>
            <a:r>
              <a:rPr lang="en-US" altLang="en-US" sz="2400"/>
              <a:t>How much groundwater to use in different time periods</a:t>
            </a:r>
          </a:p>
          <a:p>
            <a:r>
              <a:rPr lang="en-US" altLang="en-US" sz="2400"/>
              <a:t>How much to rely on precipitation </a:t>
            </a:r>
          </a:p>
          <a:p>
            <a:pPr lvl="1"/>
            <a:r>
              <a:rPr lang="en-US" altLang="en-US" sz="2000"/>
              <a:t>Changes in behavior when it rains</a:t>
            </a:r>
          </a:p>
          <a:p>
            <a:pPr lvl="1"/>
            <a:r>
              <a:rPr lang="en-US" altLang="en-US" sz="2000"/>
              <a:t>Development of expectations about future rain</a:t>
            </a:r>
          </a:p>
          <a:p>
            <a:r>
              <a:rPr lang="en-US" altLang="en-US" sz="2400"/>
              <a:t>Simplify the decision making process</a:t>
            </a:r>
          </a:p>
          <a:p>
            <a:pPr lvl="1"/>
            <a:r>
              <a:rPr lang="en-US" altLang="en-US" sz="2000"/>
              <a:t>Only one crop available and all land planted</a:t>
            </a:r>
          </a:p>
          <a:p>
            <a:pPr lvl="1"/>
            <a:r>
              <a:rPr lang="en-US" altLang="en-US" sz="2000"/>
              <a:t>Dryland agriculture assumption with fertile land, enough rain and price support. Planting cost, fertilizer use, pesticides not related to water.</a:t>
            </a:r>
          </a:p>
          <a:p>
            <a:pPr lvl="1"/>
            <a:r>
              <a:rPr lang="en-US" altLang="en-US" sz="2000"/>
              <a:t>One time period for water (right before planting)/rainfall known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704850"/>
            <a:ext cx="8229600" cy="666750"/>
          </a:xfrm>
        </p:spPr>
        <p:txBody>
          <a:bodyPr/>
          <a:lstStyle/>
          <a:p>
            <a:pPr algn="ctr"/>
            <a:r>
              <a:rPr lang="en-US" altLang="en-US" sz="4000"/>
              <a:t>Increasing Block Pricing (IBP)</a:t>
            </a:r>
          </a:p>
        </p:txBody>
      </p:sp>
      <p:sp>
        <p:nvSpPr>
          <p:cNvPr id="66563" name="Content Placeholder 2"/>
          <p:cNvSpPr>
            <a:spLocks noGrp="1"/>
          </p:cNvSpPr>
          <p:nvPr>
            <p:ph idx="1"/>
          </p:nvPr>
        </p:nvSpPr>
        <p:spPr>
          <a:xfrm>
            <a:off x="457200" y="1371600"/>
            <a:ext cx="8229600" cy="4953000"/>
          </a:xfrm>
        </p:spPr>
        <p:txBody>
          <a:bodyPr/>
          <a:lstStyle/>
          <a:p>
            <a:r>
              <a:rPr lang="en-US" altLang="en-US" sz="2400"/>
              <a:t>Increasingly popular with water systems</a:t>
            </a:r>
          </a:p>
          <a:p>
            <a:pPr lvl="1"/>
            <a:r>
              <a:rPr lang="en-US" altLang="en-US" sz="2000"/>
              <a:t>Up from 4% of systems to about 1/3 in 2000</a:t>
            </a:r>
          </a:p>
          <a:p>
            <a:r>
              <a:rPr lang="en-US" altLang="en-US" sz="2400"/>
              <a:t>Attempt to provide incentives to conserve water</a:t>
            </a:r>
          </a:p>
          <a:p>
            <a:pPr lvl="1"/>
            <a:r>
              <a:rPr lang="en-US" altLang="en-US" sz="2000"/>
              <a:t>Ideal is cost of last block equal long term marginal cost</a:t>
            </a:r>
            <a:endParaRPr lang="en-US" altLang="en-US" sz="1700"/>
          </a:p>
          <a:p>
            <a:r>
              <a:rPr lang="en-US" altLang="en-US" sz="2400"/>
              <a:t>Provides a way to shift cost allocation in system</a:t>
            </a:r>
          </a:p>
          <a:p>
            <a:pPr lvl="1"/>
            <a:r>
              <a:rPr lang="en-US" altLang="en-US" sz="2000"/>
              <a:t>Higher prices for later blocks allow lower prices for earlier blocks (lifeline concept/less regressive)</a:t>
            </a:r>
          </a:p>
          <a:p>
            <a:pPr lvl="1"/>
            <a:r>
              <a:rPr lang="en-US" altLang="en-US" sz="2000"/>
              <a:t>Typically small number of blocks (2, 3, or 4)</a:t>
            </a:r>
          </a:p>
          <a:p>
            <a:r>
              <a:rPr lang="en-US" altLang="en-US" sz="2400"/>
              <a:t>Makes econometric estimation of price elasticity difficult</a:t>
            </a:r>
          </a:p>
          <a:p>
            <a:pPr lvl="1"/>
            <a:r>
              <a:rPr lang="en-US" altLang="en-US" sz="2000"/>
              <a:t>Block structure makes budget constraint piece-wise linear</a:t>
            </a:r>
          </a:p>
          <a:p>
            <a:pPr lvl="1"/>
            <a:r>
              <a:rPr lang="en-US" altLang="en-US" sz="2000"/>
              <a:t>Problem first addressed (Burtless/Hausman, 1978) in context of labor suppl</a:t>
            </a:r>
            <a:r>
              <a:rPr lang="en-US" altLang="en-US" sz="2200"/>
              <a:t>y/now common issue in public economics</a:t>
            </a:r>
          </a:p>
          <a:p>
            <a:pPr lvl="1"/>
            <a:r>
              <a:rPr lang="en-US" altLang="en-US" sz="2200"/>
              <a:t>Potential endogeneity in using IBP/choice of blocks &amp; prices</a:t>
            </a:r>
            <a:endParaRPr lang="en-US" altLang="en-US" sz="20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704850"/>
            <a:ext cx="8229600" cy="819150"/>
          </a:xfrm>
        </p:spPr>
        <p:txBody>
          <a:bodyPr/>
          <a:lstStyle/>
          <a:p>
            <a:pPr algn="ctr"/>
            <a:r>
              <a:rPr lang="en-US" altLang="en-US" sz="4000"/>
              <a:t>Residential Water Elasticity Estimates</a:t>
            </a:r>
          </a:p>
        </p:txBody>
      </p:sp>
      <p:sp>
        <p:nvSpPr>
          <p:cNvPr id="67587" name="Content Placeholder 2"/>
          <p:cNvSpPr>
            <a:spLocks noGrp="1"/>
          </p:cNvSpPr>
          <p:nvPr>
            <p:ph idx="1"/>
          </p:nvPr>
        </p:nvSpPr>
        <p:spPr>
          <a:xfrm>
            <a:off x="457200" y="1600200"/>
            <a:ext cx="8229600" cy="4876800"/>
          </a:xfrm>
        </p:spPr>
        <p:txBody>
          <a:bodyPr/>
          <a:lstStyle/>
          <a:p>
            <a:r>
              <a:rPr lang="en-US" altLang="en-US"/>
              <a:t>From meta-analyses</a:t>
            </a:r>
          </a:p>
          <a:p>
            <a:pPr lvl="1"/>
            <a:r>
              <a:rPr lang="en-US" altLang="en-US"/>
              <a:t>Epsey, Espey, Shaw (WRR, 1997) using 124 U.S. studies</a:t>
            </a:r>
          </a:p>
          <a:p>
            <a:pPr lvl="2"/>
            <a:r>
              <a:rPr lang="en-US" altLang="en-US"/>
              <a:t>Short run mean -0.51, median -0.38; long run median -0.64</a:t>
            </a:r>
          </a:p>
          <a:p>
            <a:pPr lvl="1"/>
            <a:r>
              <a:rPr lang="en-US" altLang="en-US"/>
              <a:t>Dalhuisen et al. (Land Econ, 2003) using 300 studies</a:t>
            </a:r>
          </a:p>
          <a:p>
            <a:pPr lvl="2"/>
            <a:r>
              <a:rPr lang="en-US" altLang="en-US"/>
              <a:t>Mean short run price elasticity -.041</a:t>
            </a:r>
          </a:p>
          <a:p>
            <a:r>
              <a:rPr lang="en-US" altLang="en-US" sz="2400"/>
              <a:t>Typical study uses log-log demand function</a:t>
            </a:r>
          </a:p>
          <a:p>
            <a:pPr lvl="1"/>
            <a:r>
              <a:rPr lang="en-US" altLang="en-US" sz="2000"/>
              <a:t>ln(w) = </a:t>
            </a:r>
            <a:r>
              <a:rPr lang="el-GR" altLang="en-US" sz="2000"/>
              <a:t>α</a:t>
            </a:r>
            <a:r>
              <a:rPr lang="en-US" altLang="en-US" sz="2000"/>
              <a:t>ln(p) + </a:t>
            </a:r>
            <a:r>
              <a:rPr lang="el-GR" altLang="en-US" sz="2000"/>
              <a:t>γ</a:t>
            </a:r>
            <a:r>
              <a:rPr lang="en-US" altLang="en-US" sz="2000"/>
              <a:t>ln(Income) + </a:t>
            </a:r>
            <a:r>
              <a:rPr lang="el-GR" altLang="en-US" sz="2000"/>
              <a:t>δ</a:t>
            </a:r>
            <a:r>
              <a:rPr lang="en-US" altLang="en-US" sz="2000"/>
              <a:t>Z + </a:t>
            </a:r>
            <a:r>
              <a:rPr lang="el-GR" altLang="en-US" sz="2000"/>
              <a:t>η</a:t>
            </a:r>
            <a:r>
              <a:rPr lang="en-US" altLang="en-US" sz="2000"/>
              <a:t> + </a:t>
            </a:r>
            <a:r>
              <a:rPr lang="el-GR" altLang="en-US" sz="2000"/>
              <a:t>ε</a:t>
            </a:r>
            <a:endParaRPr lang="en-US" altLang="en-US" sz="2000"/>
          </a:p>
          <a:p>
            <a:pPr lvl="2"/>
            <a:r>
              <a:rPr lang="en-US" altLang="en-US"/>
              <a:t>Z is other observable characteristics of household</a:t>
            </a:r>
          </a:p>
          <a:p>
            <a:pPr lvl="2"/>
            <a:r>
              <a:rPr lang="el-GR" altLang="en-US"/>
              <a:t>η</a:t>
            </a:r>
            <a:r>
              <a:rPr lang="en-US" altLang="en-US"/>
              <a:t> represents unobserved household hetrogeneity </a:t>
            </a:r>
          </a:p>
          <a:p>
            <a:pPr lvl="2"/>
            <a:r>
              <a:rPr lang="el-GR" altLang="en-US"/>
              <a:t>ε</a:t>
            </a:r>
            <a:r>
              <a:rPr lang="en-US" altLang="en-US"/>
              <a:t> represents errors in optimization</a:t>
            </a:r>
          </a:p>
          <a:p>
            <a:r>
              <a:rPr lang="en-US" altLang="en-US" sz="2400"/>
              <a:t>Without IBP estimation straightforward. Tedious with</a:t>
            </a:r>
          </a:p>
          <a:p>
            <a:pPr lvl="1"/>
            <a:r>
              <a:rPr lang="en-US" altLang="en-US" sz="2200"/>
              <a:t>Endogeneity may still be a problem</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704850"/>
            <a:ext cx="8229600" cy="895350"/>
          </a:xfrm>
        </p:spPr>
        <p:txBody>
          <a:bodyPr/>
          <a:lstStyle/>
          <a:p>
            <a:pPr algn="ctr"/>
            <a:r>
              <a:rPr lang="en-US" altLang="en-US" sz="4000"/>
              <a:t>Empirical Estimation</a:t>
            </a:r>
          </a:p>
        </p:txBody>
      </p:sp>
      <p:sp>
        <p:nvSpPr>
          <p:cNvPr id="68611" name="Content Placeholder 2"/>
          <p:cNvSpPr>
            <a:spLocks noGrp="1"/>
          </p:cNvSpPr>
          <p:nvPr>
            <p:ph idx="1"/>
          </p:nvPr>
        </p:nvSpPr>
        <p:spPr/>
        <p:txBody>
          <a:bodyPr/>
          <a:lstStyle/>
          <a:p>
            <a:r>
              <a:rPr lang="en-US" altLang="en-US" sz="2400"/>
              <a:t>1082 households in 11 urban areas/16 water companies</a:t>
            </a:r>
          </a:p>
          <a:p>
            <a:pPr lvl="1"/>
            <a:r>
              <a:rPr lang="en-US" altLang="en-US" sz="2200"/>
              <a:t>Survey sponsored by American Waterworks Foundation</a:t>
            </a:r>
          </a:p>
          <a:p>
            <a:pPr lvl="1"/>
            <a:r>
              <a:rPr lang="en-US" altLang="en-US" sz="2200"/>
              <a:t>Daily information collected for two two periods: wet/arid</a:t>
            </a:r>
          </a:p>
          <a:p>
            <a:pPr lvl="1"/>
            <a:r>
              <a:rPr lang="en-US" altLang="en-US" sz="2200"/>
              <a:t>Price, consumption, household characteristics</a:t>
            </a:r>
          </a:p>
          <a:p>
            <a:pPr lvl="1"/>
            <a:r>
              <a:rPr lang="en-US" altLang="en-US" sz="2200"/>
              <a:t>40% of households within 5% of kink point</a:t>
            </a:r>
          </a:p>
          <a:p>
            <a:r>
              <a:rPr lang="en-US" altLang="en-US" sz="2400"/>
              <a:t>Elasticities estimates</a:t>
            </a:r>
          </a:p>
          <a:p>
            <a:pPr lvl="1"/>
            <a:r>
              <a:rPr lang="en-US" altLang="en-US" sz="2000"/>
              <a:t>Price (IBP households): -0.59	Income: 0.18</a:t>
            </a:r>
          </a:p>
          <a:p>
            <a:pPr lvl="1"/>
            <a:r>
              <a:rPr lang="en-US" altLang="en-US" sz="2000"/>
              <a:t>Price (uniform pricing): -0.33	Income: 0.04</a:t>
            </a:r>
          </a:p>
          <a:p>
            <a:r>
              <a:rPr lang="en-US" altLang="en-US" sz="2200"/>
              <a:t>Indications that price structure influences elasticities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704850"/>
            <a:ext cx="8229600" cy="590550"/>
          </a:xfrm>
        </p:spPr>
        <p:txBody>
          <a:bodyPr/>
          <a:lstStyle/>
          <a:p>
            <a:pPr algn="ctr"/>
            <a:r>
              <a:rPr lang="en-US" altLang="en-US" sz="4000"/>
              <a:t>Water Reliability</a:t>
            </a:r>
          </a:p>
        </p:txBody>
      </p:sp>
      <p:sp>
        <p:nvSpPr>
          <p:cNvPr id="69635" name="Content Placeholder 2"/>
          <p:cNvSpPr>
            <a:spLocks noGrp="1"/>
          </p:cNvSpPr>
          <p:nvPr>
            <p:ph idx="1"/>
          </p:nvPr>
        </p:nvSpPr>
        <p:spPr>
          <a:xfrm>
            <a:off x="457200" y="1447800"/>
            <a:ext cx="8229600" cy="4876800"/>
          </a:xfrm>
        </p:spPr>
        <p:txBody>
          <a:bodyPr/>
          <a:lstStyle/>
          <a:p>
            <a:r>
              <a:rPr lang="en-US" altLang="en-US"/>
              <a:t>Key question: what are households WTP to avoid having to ration water</a:t>
            </a:r>
          </a:p>
          <a:p>
            <a:pPr lvl="1"/>
            <a:r>
              <a:rPr lang="en-US" altLang="en-US"/>
              <a:t>Key difficult: without price variation no reliable information available from observed water use</a:t>
            </a:r>
          </a:p>
          <a:p>
            <a:r>
              <a:rPr lang="en-US" altLang="en-US"/>
              <a:t>Two approaches around problem</a:t>
            </a:r>
          </a:p>
          <a:p>
            <a:pPr lvl="1"/>
            <a:r>
              <a:rPr lang="en-US" altLang="en-US"/>
              <a:t>Damage approach: calculate damages that would occur from water rationing (e.g., dead plants)</a:t>
            </a:r>
          </a:p>
          <a:p>
            <a:pPr lvl="2"/>
            <a:r>
              <a:rPr lang="en-US" altLang="en-US"/>
              <a:t>Can under/overstate WTP</a:t>
            </a:r>
          </a:p>
          <a:p>
            <a:pPr lvl="1"/>
            <a:r>
              <a:rPr lang="en-US" altLang="en-US"/>
              <a:t>Create missing market in a contingent valuation survey</a:t>
            </a:r>
          </a:p>
          <a:p>
            <a:pPr lvl="2"/>
            <a:r>
              <a:rPr lang="en-US" altLang="en-US"/>
              <a:t>First done in study by Carson in mid 1980’s</a:t>
            </a:r>
          </a:p>
          <a:p>
            <a:pPr lvl="2"/>
            <a:r>
              <a:rPr lang="en-US" altLang="en-US"/>
              <a:t>Used for water policy by MWD</a:t>
            </a:r>
          </a:p>
          <a:p>
            <a:pPr lvl="2"/>
            <a:r>
              <a:rPr lang="en-US" altLang="en-US"/>
              <a:t>Widely copied</a:t>
            </a:r>
          </a:p>
          <a:p>
            <a:pPr lvl="2"/>
            <a:endParaRPr lang="en-US"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algn="ctr"/>
            <a:r>
              <a:rPr lang="en-US" altLang="en-US" sz="3600"/>
              <a:t>Structure of Contingent Valuation Survey</a:t>
            </a:r>
          </a:p>
        </p:txBody>
      </p:sp>
      <p:sp>
        <p:nvSpPr>
          <p:cNvPr id="70659" name="Content Placeholder 2"/>
          <p:cNvSpPr>
            <a:spLocks noGrp="1"/>
          </p:cNvSpPr>
          <p:nvPr>
            <p:ph idx="1"/>
          </p:nvPr>
        </p:nvSpPr>
        <p:spPr/>
        <p:txBody>
          <a:bodyPr/>
          <a:lstStyle/>
          <a:p>
            <a:r>
              <a:rPr lang="en-US" altLang="zh-CN" sz="2400"/>
              <a:t>Introductory section</a:t>
            </a:r>
          </a:p>
          <a:p>
            <a:pPr lvl="1"/>
            <a:r>
              <a:rPr lang="en-US" altLang="zh-CN"/>
              <a:t>Sponsor of study</a:t>
            </a:r>
          </a:p>
          <a:p>
            <a:pPr lvl="1"/>
            <a:r>
              <a:rPr lang="en-US" altLang="zh-CN"/>
              <a:t>Purpose and context of study</a:t>
            </a:r>
          </a:p>
          <a:p>
            <a:r>
              <a:rPr lang="en-US" altLang="zh-CN" sz="2400"/>
              <a:t>Detailed description</a:t>
            </a:r>
          </a:p>
          <a:p>
            <a:pPr lvl="1"/>
            <a:r>
              <a:rPr lang="en-US" altLang="zh-CN"/>
              <a:t>Good</a:t>
            </a:r>
          </a:p>
          <a:p>
            <a:pPr lvl="1"/>
            <a:r>
              <a:rPr lang="en-US" altLang="zh-CN"/>
              <a:t>How it would be provided</a:t>
            </a:r>
          </a:p>
          <a:p>
            <a:r>
              <a:rPr lang="en-US" altLang="zh-CN" sz="2400"/>
              <a:t>Valuation question(s)</a:t>
            </a:r>
          </a:p>
          <a:p>
            <a:r>
              <a:rPr lang="en-US" altLang="zh-CN" sz="2400"/>
              <a:t>Information about respondent</a:t>
            </a:r>
            <a:endParaRPr lang="en-US"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704850"/>
            <a:ext cx="8229600" cy="819150"/>
          </a:xfrm>
        </p:spPr>
        <p:txBody>
          <a:bodyPr/>
          <a:lstStyle/>
          <a:p>
            <a:pPr algn="ctr"/>
            <a:r>
              <a:rPr lang="en-US" altLang="zh-CN" sz="4000">
                <a:ea typeface="宋体" panose="02010600030101010101" pitchFamily="2" charset="-122"/>
              </a:rPr>
              <a:t>Water Reliability in California Cities</a:t>
            </a:r>
            <a:endParaRPr lang="en-US" altLang="en-US" sz="4000"/>
          </a:p>
        </p:txBody>
      </p:sp>
      <p:sp>
        <p:nvSpPr>
          <p:cNvPr id="71683" name="Content Placeholder 2"/>
          <p:cNvSpPr>
            <a:spLocks noGrp="1"/>
          </p:cNvSpPr>
          <p:nvPr>
            <p:ph idx="1"/>
          </p:nvPr>
        </p:nvSpPr>
        <p:spPr>
          <a:xfrm>
            <a:off x="457200" y="1676400"/>
            <a:ext cx="8229600" cy="4648200"/>
          </a:xfrm>
        </p:spPr>
        <p:txBody>
          <a:bodyPr/>
          <a:lstStyle/>
          <a:p>
            <a:pPr>
              <a:lnSpc>
                <a:spcPct val="90000"/>
              </a:lnSpc>
            </a:pPr>
            <a:r>
              <a:rPr lang="en-US" altLang="zh-CN" sz="2800"/>
              <a:t>Valuation question:</a:t>
            </a:r>
          </a:p>
          <a:p>
            <a:pPr lvl="1">
              <a:lnSpc>
                <a:spcPct val="90000"/>
              </a:lnSpc>
            </a:pPr>
            <a:r>
              <a:rPr lang="en-US" altLang="zh-CN"/>
              <a:t>If the plan to reduce the threat of water shortages is implemented your household water bill would increase $X per month. Do you want the water agency to implement the plan?  </a:t>
            </a:r>
          </a:p>
          <a:p>
            <a:pPr lvl="1">
              <a:lnSpc>
                <a:spcPct val="90000"/>
              </a:lnSpc>
            </a:pPr>
            <a:r>
              <a:rPr lang="en-US" altLang="zh-CN"/>
              <a:t>YES or NO</a:t>
            </a:r>
          </a:p>
          <a:p>
            <a:pPr lvl="1">
              <a:lnSpc>
                <a:spcPct val="90000"/>
              </a:lnSpc>
            </a:pPr>
            <a:r>
              <a:rPr lang="en-US" altLang="zh-CN"/>
              <a:t>$X randomly varied across respondents</a:t>
            </a:r>
          </a:p>
          <a:p>
            <a:pPr>
              <a:lnSpc>
                <a:spcPct val="90000"/>
              </a:lnSpc>
            </a:pPr>
            <a:r>
              <a:rPr lang="en-US" altLang="zh-CN" sz="2800"/>
              <a:t>Household questions: </a:t>
            </a:r>
          </a:p>
          <a:p>
            <a:pPr lvl="1">
              <a:lnSpc>
                <a:spcPct val="90000"/>
              </a:lnSpc>
            </a:pPr>
            <a:r>
              <a:rPr lang="en-US" altLang="zh-CN"/>
              <a:t>water use (inside and outside) </a:t>
            </a:r>
          </a:p>
          <a:p>
            <a:pPr lvl="1">
              <a:lnSpc>
                <a:spcPct val="90000"/>
              </a:lnSpc>
            </a:pPr>
            <a:r>
              <a:rPr lang="en-US" altLang="zh-CN"/>
              <a:t>awareness of shortage issues </a:t>
            </a:r>
          </a:p>
          <a:p>
            <a:pPr lvl="1">
              <a:lnSpc>
                <a:spcPct val="90000"/>
              </a:lnSpc>
            </a:pPr>
            <a:r>
              <a:rPr lang="en-US" altLang="zh-CN"/>
              <a:t>demographics</a:t>
            </a:r>
          </a:p>
          <a:p>
            <a:pPr>
              <a:buFont typeface="Wingdings 2" panose="05020102010507070707" pitchFamily="18" charset="2"/>
              <a:buNone/>
            </a:pPr>
            <a:endParaRPr lang="en-US"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endParaRPr lang="en-US" altLang="en-US"/>
          </a:p>
        </p:txBody>
      </p:sp>
      <p:sp>
        <p:nvSpPr>
          <p:cNvPr id="72707" name="Content Placeholder 2"/>
          <p:cNvSpPr>
            <a:spLocks noGrp="1"/>
          </p:cNvSpPr>
          <p:nvPr>
            <p:ph idx="1"/>
          </p:nvPr>
        </p:nvSpPr>
        <p:spPr/>
        <p:txBody>
          <a:bodyPr/>
          <a:lstStyle/>
          <a:p>
            <a:r>
              <a:rPr lang="en-US" altLang="zh-CN" sz="2400"/>
              <a:t>Households (equivalent random samples) can be asked about different water shortage scenarios:</a:t>
            </a:r>
          </a:p>
          <a:p>
            <a:pPr lvl="1"/>
            <a:r>
              <a:rPr lang="en-US" altLang="zh-CN"/>
              <a:t>$83 WTP to avoid a 10% to 15% water shortage once every five years</a:t>
            </a:r>
          </a:p>
          <a:p>
            <a:pPr lvl="1"/>
            <a:r>
              <a:rPr lang="en-US" altLang="zh-CN"/>
              <a:t>$114 to avoid a 30% to 35% water shortage once ever five years</a:t>
            </a:r>
          </a:p>
          <a:p>
            <a:pPr lvl="1"/>
            <a:r>
              <a:rPr lang="en-US" altLang="zh-CN"/>
              <a:t>$152 to avoid two 10% to 15% water shortages every five years</a:t>
            </a:r>
          </a:p>
          <a:p>
            <a:pPr lvl="1"/>
            <a:r>
              <a:rPr lang="en-US" altLang="zh-CN"/>
              <a:t>$258 to avoid one 10% to 15% water shortage and one 30% to 35% water shortage.</a:t>
            </a:r>
          </a:p>
          <a:p>
            <a:endParaRPr lang="en-US" altLang="zh-CN" sz="24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algn="ctr"/>
            <a:r>
              <a:rPr lang="en-US" altLang="zh-CN" sz="4400">
                <a:ea typeface="宋体" panose="02010600030101010101" pitchFamily="2" charset="-122"/>
              </a:rPr>
              <a:t>Policy Uses</a:t>
            </a:r>
            <a:endParaRPr lang="en-US" altLang="en-US" sz="4400"/>
          </a:p>
        </p:txBody>
      </p:sp>
      <p:sp>
        <p:nvSpPr>
          <p:cNvPr id="73731" name="Content Placeholder 2"/>
          <p:cNvSpPr>
            <a:spLocks noGrp="1"/>
          </p:cNvSpPr>
          <p:nvPr>
            <p:ph idx="1"/>
          </p:nvPr>
        </p:nvSpPr>
        <p:spPr/>
        <p:txBody>
          <a:bodyPr/>
          <a:lstStyle/>
          <a:p>
            <a:r>
              <a:rPr lang="en-US" altLang="zh-CN" sz="2400"/>
              <a:t>Helped provide a different and consistent way to look at policy decisions regarding the water system as a whole</a:t>
            </a:r>
          </a:p>
          <a:p>
            <a:r>
              <a:rPr lang="en-US" altLang="zh-CN" sz="2400"/>
              <a:t>Helped provide information on the value of reducing uncertainty over likely shortage scenarios</a:t>
            </a:r>
          </a:p>
          <a:p>
            <a:r>
              <a:rPr lang="en-US" altLang="zh-CN" sz="2400"/>
              <a:t>Set an upper bound on the value of possible ways to improve reliability</a:t>
            </a:r>
          </a:p>
          <a:p>
            <a:pPr lvl="1"/>
            <a:r>
              <a:rPr lang="en-US" altLang="zh-CN" sz="2000"/>
              <a:t>Translated into a maximum WTP per acre foot of water obtained (conservation/new sources)</a:t>
            </a:r>
          </a:p>
          <a:p>
            <a:pPr lvl="1"/>
            <a:r>
              <a:rPr lang="en-US" altLang="zh-CN" sz="2000"/>
              <a:t>Difference between this amount and what water agency paid is the gain to the public</a:t>
            </a: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altLang="en-US" sz="4400"/>
              <a:t>Maximization Problem</a:t>
            </a:r>
          </a:p>
        </p:txBody>
      </p:sp>
      <p:sp>
        <p:nvSpPr>
          <p:cNvPr id="12291" name="Content Placeholder 2"/>
          <p:cNvSpPr>
            <a:spLocks noGrp="1"/>
          </p:cNvSpPr>
          <p:nvPr>
            <p:ph idx="1"/>
          </p:nvPr>
        </p:nvSpPr>
        <p:spPr/>
        <p:txBody>
          <a:bodyPr/>
          <a:lstStyle/>
          <a:p>
            <a:r>
              <a:rPr lang="en-US" altLang="en-US"/>
              <a:t>Pump groundwater to maximize present value of discounted profits from growing crop</a:t>
            </a:r>
          </a:p>
          <a:p>
            <a:r>
              <a:rPr lang="en-US" altLang="en-US"/>
              <a:t>Decide how much water to put on at planting</a:t>
            </a:r>
          </a:p>
          <a:p>
            <a:pPr lvl="1"/>
            <a:r>
              <a:rPr lang="en-US" altLang="en-US"/>
              <a:t>Immediately after observing rainfall</a:t>
            </a:r>
          </a:p>
          <a:p>
            <a:pPr>
              <a:buFont typeface="Wingdings 2" panose="05020102010507070707" pitchFamily="18" charset="2"/>
              <a:buNone/>
            </a:pP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04850"/>
            <a:ext cx="8229600" cy="742950"/>
          </a:xfrm>
        </p:spPr>
        <p:txBody>
          <a:bodyPr/>
          <a:lstStyle/>
          <a:p>
            <a:pPr algn="ctr"/>
            <a:r>
              <a:rPr lang="en-US" altLang="en-US" sz="4000"/>
              <a:t>Three Parts of the Water Cost Function</a:t>
            </a:r>
          </a:p>
        </p:txBody>
      </p:sp>
      <p:sp>
        <p:nvSpPr>
          <p:cNvPr id="13315" name="Content Placeholder 2"/>
          <p:cNvSpPr>
            <a:spLocks noGrp="1"/>
          </p:cNvSpPr>
          <p:nvPr>
            <p:ph idx="1"/>
          </p:nvPr>
        </p:nvSpPr>
        <p:spPr/>
        <p:txBody>
          <a:bodyPr/>
          <a:lstStyle/>
          <a:p>
            <a:pPr>
              <a:buFont typeface="Wingdings 2" panose="05020102010507070707" pitchFamily="18" charset="2"/>
              <a:buNone/>
            </a:pPr>
            <a:r>
              <a:rPr lang="en-US" altLang="en-US"/>
              <a:t>Total</a:t>
            </a:r>
          </a:p>
          <a:p>
            <a:pPr>
              <a:buFont typeface="Wingdings 2" panose="05020102010507070707" pitchFamily="18" charset="2"/>
              <a:buNone/>
            </a:pPr>
            <a:r>
              <a:rPr lang="en-US" altLang="en-US"/>
              <a:t>Cost</a:t>
            </a:r>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r>
              <a:rPr lang="en-US" altLang="en-US"/>
              <a:t>                                                              Quantity of Water</a:t>
            </a:r>
          </a:p>
        </p:txBody>
      </p:sp>
      <p:cxnSp>
        <p:nvCxnSpPr>
          <p:cNvPr id="9" name="Straight Arrow Connector 8"/>
          <p:cNvCxnSpPr/>
          <p:nvPr/>
        </p:nvCxnSpPr>
        <p:spPr>
          <a:xfrm>
            <a:off x="1600200" y="5029200"/>
            <a:ext cx="6781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152401" y="3581400"/>
            <a:ext cx="2895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5029200"/>
            <a:ext cx="1828800"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429000" y="4191000"/>
            <a:ext cx="2286000" cy="8382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5715000" y="4191000"/>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5661025" y="2122488"/>
            <a:ext cx="1519238" cy="2084387"/>
          </a:xfrm>
          <a:custGeom>
            <a:avLst/>
            <a:gdLst>
              <a:gd name="connsiteX0" fmla="*/ 0 w 1518699"/>
              <a:gd name="connsiteY0" fmla="*/ 2083242 h 2083242"/>
              <a:gd name="connsiteX1" fmla="*/ 620201 w 1518699"/>
              <a:gd name="connsiteY1" fmla="*/ 1781092 h 2083242"/>
              <a:gd name="connsiteX2" fmla="*/ 1009815 w 1518699"/>
              <a:gd name="connsiteY2" fmla="*/ 1327868 h 2083242"/>
              <a:gd name="connsiteX3" fmla="*/ 1216549 w 1518699"/>
              <a:gd name="connsiteY3" fmla="*/ 954157 h 2083242"/>
              <a:gd name="connsiteX4" fmla="*/ 1407381 w 1518699"/>
              <a:gd name="connsiteY4" fmla="*/ 516835 h 2083242"/>
              <a:gd name="connsiteX5" fmla="*/ 1518699 w 1518699"/>
              <a:gd name="connsiteY5" fmla="*/ 0 h 2083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699" h="2083242">
                <a:moveTo>
                  <a:pt x="0" y="2083242"/>
                </a:moveTo>
                <a:cubicBezTo>
                  <a:pt x="225949" y="1995115"/>
                  <a:pt x="451899" y="1906988"/>
                  <a:pt x="620201" y="1781092"/>
                </a:cubicBezTo>
                <a:cubicBezTo>
                  <a:pt x="788503" y="1655196"/>
                  <a:pt x="910424" y="1465690"/>
                  <a:pt x="1009815" y="1327868"/>
                </a:cubicBezTo>
                <a:cubicBezTo>
                  <a:pt x="1109206" y="1190046"/>
                  <a:pt x="1150288" y="1089329"/>
                  <a:pt x="1216549" y="954157"/>
                </a:cubicBezTo>
                <a:cubicBezTo>
                  <a:pt x="1282810" y="818985"/>
                  <a:pt x="1357023" y="675861"/>
                  <a:pt x="1407381" y="516835"/>
                </a:cubicBezTo>
                <a:cubicBezTo>
                  <a:pt x="1457739" y="357809"/>
                  <a:pt x="1498821" y="92765"/>
                  <a:pt x="1518699" y="0"/>
                </a:cubicBezTo>
              </a:path>
            </a:pathLst>
          </a:custGeom>
          <a:ln w="6350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04850"/>
            <a:ext cx="8229600" cy="742950"/>
          </a:xfrm>
        </p:spPr>
        <p:txBody>
          <a:bodyPr/>
          <a:lstStyle/>
          <a:p>
            <a:pPr algn="ctr"/>
            <a:r>
              <a:rPr lang="en-US" altLang="en-US" sz="4000"/>
              <a:t>Three Parts of the Water Cost Function</a:t>
            </a:r>
          </a:p>
        </p:txBody>
      </p:sp>
      <p:sp>
        <p:nvSpPr>
          <p:cNvPr id="14339" name="Content Placeholder 2"/>
          <p:cNvSpPr>
            <a:spLocks noGrp="1"/>
          </p:cNvSpPr>
          <p:nvPr>
            <p:ph idx="1"/>
          </p:nvPr>
        </p:nvSpPr>
        <p:spPr/>
        <p:txBody>
          <a:bodyPr/>
          <a:lstStyle/>
          <a:p>
            <a:pPr>
              <a:buFont typeface="Wingdings 2" panose="05020102010507070707" pitchFamily="18" charset="2"/>
              <a:buNone/>
            </a:pPr>
            <a:r>
              <a:rPr lang="en-US" altLang="en-US" sz="2000"/>
              <a:t>Marginal</a:t>
            </a:r>
          </a:p>
          <a:p>
            <a:pPr>
              <a:buFont typeface="Wingdings 2" panose="05020102010507070707" pitchFamily="18" charset="2"/>
              <a:buNone/>
            </a:pPr>
            <a:r>
              <a:rPr lang="en-US" altLang="en-US" sz="2000"/>
              <a:t>Cost</a:t>
            </a:r>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endParaRPr lang="en-US" altLang="en-US"/>
          </a:p>
          <a:p>
            <a:pPr>
              <a:buFont typeface="Wingdings 2" panose="05020102010507070707" pitchFamily="18" charset="2"/>
              <a:buNone/>
            </a:pPr>
            <a:r>
              <a:rPr lang="en-US" altLang="en-US"/>
              <a:t>                                                                     </a:t>
            </a:r>
            <a:r>
              <a:rPr lang="en-US" altLang="en-US" sz="2000"/>
              <a:t>Quantity of Water</a:t>
            </a:r>
          </a:p>
          <a:p>
            <a:pPr>
              <a:buFont typeface="Wingdings 2" panose="05020102010507070707" pitchFamily="18" charset="2"/>
              <a:buNone/>
            </a:pPr>
            <a:r>
              <a:rPr lang="en-US" altLang="en-US" sz="2000"/>
              <a:t>		   Free Rain              Constant Cost Pumping   Pumping Cost +</a:t>
            </a:r>
          </a:p>
          <a:p>
            <a:pPr>
              <a:buFont typeface="Wingdings 2" panose="05020102010507070707" pitchFamily="18" charset="2"/>
              <a:buNone/>
            </a:pPr>
            <a:r>
              <a:rPr lang="en-US" altLang="en-US" sz="2000"/>
              <a:t>				      Aquifer Recharges	      Overdrafting</a:t>
            </a:r>
          </a:p>
        </p:txBody>
      </p:sp>
      <p:cxnSp>
        <p:nvCxnSpPr>
          <p:cNvPr id="9" name="Straight Arrow Connector 8"/>
          <p:cNvCxnSpPr/>
          <p:nvPr/>
        </p:nvCxnSpPr>
        <p:spPr>
          <a:xfrm>
            <a:off x="1600200" y="5029200"/>
            <a:ext cx="6781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152401" y="3581400"/>
            <a:ext cx="2895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5029200"/>
            <a:ext cx="1828800"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5715000" y="41910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3352800" y="4191000"/>
            <a:ext cx="2286000"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933701" y="4610100"/>
            <a:ext cx="838200" cy="3175"/>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5565775" y="2290763"/>
            <a:ext cx="882650" cy="1893887"/>
          </a:xfrm>
          <a:custGeom>
            <a:avLst/>
            <a:gdLst>
              <a:gd name="connsiteX0" fmla="*/ 0 w 882595"/>
              <a:gd name="connsiteY0" fmla="*/ 1892410 h 1895061"/>
              <a:gd name="connsiteX1" fmla="*/ 87464 w 882595"/>
              <a:gd name="connsiteY1" fmla="*/ 1884459 h 1895061"/>
              <a:gd name="connsiteX2" fmla="*/ 238539 w 882595"/>
              <a:gd name="connsiteY2" fmla="*/ 1828800 h 1895061"/>
              <a:gd name="connsiteX3" fmla="*/ 453224 w 882595"/>
              <a:gd name="connsiteY3" fmla="*/ 1542553 h 1895061"/>
              <a:gd name="connsiteX4" fmla="*/ 715617 w 882595"/>
              <a:gd name="connsiteY4" fmla="*/ 938254 h 1895061"/>
              <a:gd name="connsiteX5" fmla="*/ 818984 w 882595"/>
              <a:gd name="connsiteY5" fmla="*/ 492981 h 1895061"/>
              <a:gd name="connsiteX6" fmla="*/ 882595 w 882595"/>
              <a:gd name="connsiteY6" fmla="*/ 0 h 189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2595" h="1895061">
                <a:moveTo>
                  <a:pt x="0" y="1892410"/>
                </a:moveTo>
                <a:cubicBezTo>
                  <a:pt x="23854" y="1893735"/>
                  <a:pt x="47708" y="1895061"/>
                  <a:pt x="87464" y="1884459"/>
                </a:cubicBezTo>
                <a:cubicBezTo>
                  <a:pt x="127220" y="1873857"/>
                  <a:pt x="177579" y="1885784"/>
                  <a:pt x="238539" y="1828800"/>
                </a:cubicBezTo>
                <a:cubicBezTo>
                  <a:pt x="299499" y="1771816"/>
                  <a:pt x="373711" y="1690977"/>
                  <a:pt x="453224" y="1542553"/>
                </a:cubicBezTo>
                <a:cubicBezTo>
                  <a:pt x="532737" y="1394129"/>
                  <a:pt x="654657" y="1113182"/>
                  <a:pt x="715617" y="938254"/>
                </a:cubicBezTo>
                <a:cubicBezTo>
                  <a:pt x="776577" y="763326"/>
                  <a:pt x="791154" y="649357"/>
                  <a:pt x="818984" y="492981"/>
                </a:cubicBezTo>
                <a:cubicBezTo>
                  <a:pt x="846814" y="336605"/>
                  <a:pt x="864704" y="168302"/>
                  <a:pt x="882595" y="0"/>
                </a:cubicBezTo>
              </a:path>
            </a:pathLst>
          </a:custGeom>
          <a:ln w="6350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8407</TotalTime>
  <Words>4551</Words>
  <Application>Microsoft Office PowerPoint</Application>
  <PresentationFormat>On-screen Show (4:3)</PresentationFormat>
  <Paragraphs>574</Paragraphs>
  <Slides>67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Calibri</vt:lpstr>
      <vt:lpstr>Constantia</vt:lpstr>
      <vt:lpstr>Wingdings 2</vt:lpstr>
      <vt:lpstr>宋体</vt:lpstr>
      <vt:lpstr>Flow</vt:lpstr>
      <vt:lpstr>  Water Supply and Demand</vt:lpstr>
      <vt:lpstr>USA Today Headline Calif. facing worst drought in modern history</vt:lpstr>
      <vt:lpstr>MSNBC Headline</vt:lpstr>
      <vt:lpstr>Key Elements of Modern Water Supply</vt:lpstr>
      <vt:lpstr>Simple Case for Farmer</vt:lpstr>
      <vt:lpstr>Decisions</vt:lpstr>
      <vt:lpstr>Maximization Problem</vt:lpstr>
      <vt:lpstr>Three Parts of the Water Cost Function</vt:lpstr>
      <vt:lpstr>Three Parts of the Water Cost Function</vt:lpstr>
      <vt:lpstr>Marginal Cost Curve Shifts  With Changes in Stochastic Rainfall</vt:lpstr>
      <vt:lpstr>Other Pumping Cost Considerations</vt:lpstr>
      <vt:lpstr>No Groundwater Pumping with Enough Rain</vt:lpstr>
      <vt:lpstr>More Realistic Uncertainty</vt:lpstr>
      <vt:lpstr>Basic Setup for Water Demand</vt:lpstr>
      <vt:lpstr>Production Function All Inputs Fixed at x* Except Water</vt:lpstr>
      <vt:lpstr>Marginal Production Function All Inputs Fixed at x* Except Water</vt:lpstr>
      <vt:lpstr>Firm Profit Maximization</vt:lpstr>
      <vt:lpstr>Firm Profit Maximization</vt:lpstr>
      <vt:lpstr>Water Demand Function</vt:lpstr>
      <vt:lpstr>Quadratic Production Function</vt:lpstr>
      <vt:lpstr>Utility Equivalent</vt:lpstr>
      <vt:lpstr>Water Demand for a Household</vt:lpstr>
      <vt:lpstr>Oscar Burt 1964 Paper</vt:lpstr>
      <vt:lpstr>PowerPoint Presentation</vt:lpstr>
      <vt:lpstr>Intuition</vt:lpstr>
      <vt:lpstr>Temporal Allocation</vt:lpstr>
      <vt:lpstr>Conjunctive Water Use</vt:lpstr>
      <vt:lpstr>Provencher (1995)</vt:lpstr>
      <vt:lpstr>PowerPoint Presentation</vt:lpstr>
      <vt:lpstr>Simple Model of Conjunctive Use</vt:lpstr>
      <vt:lpstr>Nature of the Problem</vt:lpstr>
      <vt:lpstr>Small Number of Farms</vt:lpstr>
      <vt:lpstr>Influence of Stochastic Nature  Of Surface Water Flows</vt:lpstr>
      <vt:lpstr>PowerPoint Presentation</vt:lpstr>
      <vt:lpstr>Koundouri (2004)</vt:lpstr>
      <vt:lpstr>Gisser-Sanchez effect</vt:lpstr>
      <vt:lpstr>Where Does Value of Irrigation Show Up?</vt:lpstr>
      <vt:lpstr>Reducing Groundwater Overdrafting</vt:lpstr>
      <vt:lpstr>Groundwater Contamination</vt:lpstr>
      <vt:lpstr>Reform of Groundwater Regulation</vt:lpstr>
      <vt:lpstr>Schoengold and Zilberman (2007)</vt:lpstr>
      <vt:lpstr>Assembling an Urban Water Supply</vt:lpstr>
      <vt:lpstr>Initial Tradeoffs</vt:lpstr>
      <vt:lpstr>PowerPoint Presentation</vt:lpstr>
      <vt:lpstr>Backstop Technology</vt:lpstr>
      <vt:lpstr>Conservation</vt:lpstr>
      <vt:lpstr>PowerPoint Presentation</vt:lpstr>
      <vt:lpstr>Water Reuse</vt:lpstr>
      <vt:lpstr>Large Scale Systems</vt:lpstr>
      <vt:lpstr>Large Water Supply Infrastructure</vt:lpstr>
      <vt:lpstr>Economies of Scale</vt:lpstr>
      <vt:lpstr>Hidden Benefits</vt:lpstr>
      <vt:lpstr>Uncertainty Everywhere</vt:lpstr>
      <vt:lpstr>Dupont and Renzetti (ERE, 2001)</vt:lpstr>
      <vt:lpstr>Modeling Issues</vt:lpstr>
      <vt:lpstr>Translog Cost Function plus share equations</vt:lpstr>
      <vt:lpstr>Results</vt:lpstr>
      <vt:lpstr>Olmstead, Hanemann and Stavins (2007)</vt:lpstr>
      <vt:lpstr>Residential Water Pricing Regimes</vt:lpstr>
      <vt:lpstr>Increasing Block Pricing (IBP)</vt:lpstr>
      <vt:lpstr>Residential Water Elasticity Estimates</vt:lpstr>
      <vt:lpstr>Empirical Estimation</vt:lpstr>
      <vt:lpstr>Water Reliability</vt:lpstr>
      <vt:lpstr>Structure of Contingent Valuation Survey</vt:lpstr>
      <vt:lpstr>Water Reliability in California Cities</vt:lpstr>
      <vt:lpstr>PowerPoint Presentation</vt:lpstr>
      <vt:lpstr>Policy 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Carson</cp:lastModifiedBy>
  <cp:revision>654</cp:revision>
  <dcterms:created xsi:type="dcterms:W3CDTF">2009-01-04T21:02:25Z</dcterms:created>
  <dcterms:modified xsi:type="dcterms:W3CDTF">2017-02-17T19:13:43Z</dcterms:modified>
</cp:coreProperties>
</file>