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handoutMasterIdLst>
    <p:handoutMasterId r:id="rId80"/>
  </p:handoutMasterIdLst>
  <p:sldIdLst>
    <p:sldId id="256" r:id="rId2"/>
    <p:sldId id="294" r:id="rId3"/>
    <p:sldId id="295" r:id="rId4"/>
    <p:sldId id="307" r:id="rId5"/>
    <p:sldId id="308" r:id="rId6"/>
    <p:sldId id="309" r:id="rId7"/>
    <p:sldId id="310" r:id="rId8"/>
    <p:sldId id="311" r:id="rId9"/>
    <p:sldId id="312" r:id="rId10"/>
    <p:sldId id="313" r:id="rId11"/>
    <p:sldId id="314" r:id="rId12"/>
    <p:sldId id="315" r:id="rId13"/>
    <p:sldId id="317" r:id="rId14"/>
    <p:sldId id="316" r:id="rId15"/>
    <p:sldId id="321" r:id="rId16"/>
    <p:sldId id="320" r:id="rId17"/>
    <p:sldId id="322" r:id="rId18"/>
    <p:sldId id="326" r:id="rId19"/>
    <p:sldId id="327" r:id="rId20"/>
    <p:sldId id="328" r:id="rId21"/>
    <p:sldId id="323" r:id="rId22"/>
    <p:sldId id="324" r:id="rId23"/>
    <p:sldId id="325" r:id="rId24"/>
    <p:sldId id="329" r:id="rId25"/>
    <p:sldId id="333" r:id="rId26"/>
    <p:sldId id="334" r:id="rId27"/>
    <p:sldId id="335" r:id="rId28"/>
    <p:sldId id="330" r:id="rId29"/>
    <p:sldId id="336" r:id="rId30"/>
    <p:sldId id="337" r:id="rId31"/>
    <p:sldId id="338" r:id="rId32"/>
    <p:sldId id="339" r:id="rId33"/>
    <p:sldId id="331" r:id="rId34"/>
    <p:sldId id="341" r:id="rId35"/>
    <p:sldId id="342" r:id="rId36"/>
    <p:sldId id="340" r:id="rId37"/>
    <p:sldId id="343" r:id="rId38"/>
    <p:sldId id="332" r:id="rId39"/>
    <p:sldId id="344" r:id="rId40"/>
    <p:sldId id="319" r:id="rId41"/>
    <p:sldId id="345" r:id="rId42"/>
    <p:sldId id="346" r:id="rId43"/>
    <p:sldId id="347" r:id="rId44"/>
    <p:sldId id="318" r:id="rId45"/>
    <p:sldId id="348" r:id="rId46"/>
    <p:sldId id="349" r:id="rId47"/>
    <p:sldId id="350" r:id="rId48"/>
    <p:sldId id="351" r:id="rId49"/>
    <p:sldId id="352" r:id="rId50"/>
    <p:sldId id="353" r:id="rId51"/>
    <p:sldId id="354" r:id="rId52"/>
    <p:sldId id="355" r:id="rId53"/>
    <p:sldId id="371" r:id="rId54"/>
    <p:sldId id="356" r:id="rId55"/>
    <p:sldId id="363" r:id="rId56"/>
    <p:sldId id="357" r:id="rId57"/>
    <p:sldId id="373" r:id="rId58"/>
    <p:sldId id="374" r:id="rId59"/>
    <p:sldId id="375" r:id="rId60"/>
    <p:sldId id="376" r:id="rId61"/>
    <p:sldId id="368" r:id="rId62"/>
    <p:sldId id="358" r:id="rId63"/>
    <p:sldId id="293" r:id="rId64"/>
    <p:sldId id="369" r:id="rId65"/>
    <p:sldId id="372" r:id="rId66"/>
    <p:sldId id="359" r:id="rId67"/>
    <p:sldId id="364" r:id="rId68"/>
    <p:sldId id="377" r:id="rId69"/>
    <p:sldId id="365" r:id="rId70"/>
    <p:sldId id="378" r:id="rId71"/>
    <p:sldId id="379" r:id="rId72"/>
    <p:sldId id="361" r:id="rId73"/>
    <p:sldId id="366" r:id="rId74"/>
    <p:sldId id="291" r:id="rId75"/>
    <p:sldId id="292" r:id="rId76"/>
    <p:sldId id="380" r:id="rId77"/>
    <p:sldId id="367" r:id="rId78"/>
    <p:sldId id="362"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7" autoAdjust="0"/>
  </p:normalViewPr>
  <p:slideViewPr>
    <p:cSldViewPr>
      <p:cViewPr varScale="1">
        <p:scale>
          <a:sx n="56" d="100"/>
          <a:sy n="56" d="100"/>
        </p:scale>
        <p:origin x="1107" y="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B5D19DC-C0F4-4131-9503-6B8D013F97C3}" type="datetimeFigureOut">
              <a:rPr lang="en-US"/>
              <a:pPr>
                <a:defRPr/>
              </a:pPr>
              <a:t>2/17/2017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514601A-B99A-4410-94FA-98DDBD4B613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2356D64A-3803-45ED-9620-5B69B62C3D4A}" type="datetimeFigureOut">
              <a:rPr lang="en-US"/>
              <a:pPr>
                <a:defRPr/>
              </a:pPr>
              <a:t>2/17/2017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E437B16C-6839-4AC2-ADE5-F71D1085B6D8}" type="slidenum">
              <a:rPr lang="en-US" altLang="en-US"/>
              <a:pPr/>
              <a:t>‹#›</a:t>
            </a:fld>
            <a:endParaRPr lang="en-US" altLang="en-US"/>
          </a:p>
        </p:txBody>
      </p:sp>
    </p:spTree>
    <p:extLst>
      <p:ext uri="{BB962C8B-B14F-4D97-AF65-F5344CB8AC3E}">
        <p14:creationId xmlns:p14="http://schemas.microsoft.com/office/powerpoint/2010/main" val="26721932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20515EB-33F3-4C92-B23B-CF69B99107E7}" type="datetimeFigureOut">
              <a:rPr lang="en-US"/>
              <a:pPr>
                <a:defRPr/>
              </a:pPr>
              <a:t>2/17/2017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24D7B724-6A77-4788-B79E-09AF1BB40C85}" type="slidenum">
              <a:rPr lang="en-US" altLang="en-US"/>
              <a:pPr/>
              <a:t>‹#›</a:t>
            </a:fld>
            <a:endParaRPr lang="en-US" altLang="en-US"/>
          </a:p>
        </p:txBody>
      </p:sp>
    </p:spTree>
    <p:extLst>
      <p:ext uri="{BB962C8B-B14F-4D97-AF65-F5344CB8AC3E}">
        <p14:creationId xmlns:p14="http://schemas.microsoft.com/office/powerpoint/2010/main" val="3545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6F01F85-63E6-4DD8-A226-F538DB8BD646}" type="datetimeFigureOut">
              <a:rPr lang="en-US"/>
              <a:pPr>
                <a:defRPr/>
              </a:pPr>
              <a:t>2/17/2017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92D8C70-69CB-4874-A7E3-29F12B21D58F}" type="slidenum">
              <a:rPr lang="en-US" altLang="en-US"/>
              <a:pPr/>
              <a:t>‹#›</a:t>
            </a:fld>
            <a:endParaRPr lang="en-US" altLang="en-US"/>
          </a:p>
        </p:txBody>
      </p:sp>
    </p:spTree>
    <p:extLst>
      <p:ext uri="{BB962C8B-B14F-4D97-AF65-F5344CB8AC3E}">
        <p14:creationId xmlns:p14="http://schemas.microsoft.com/office/powerpoint/2010/main" val="387734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3165887-A7DA-424A-B035-56FE2615F8BD}" type="datetimeFigureOut">
              <a:rPr lang="en-US"/>
              <a:pPr>
                <a:defRPr/>
              </a:pPr>
              <a:t>2/17/2017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EDC9CB9-E246-497D-A331-5D1F136E2269}" type="slidenum">
              <a:rPr lang="en-US" altLang="en-US"/>
              <a:pPr/>
              <a:t>‹#›</a:t>
            </a:fld>
            <a:endParaRPr lang="en-US" altLang="en-US"/>
          </a:p>
        </p:txBody>
      </p:sp>
    </p:spTree>
    <p:extLst>
      <p:ext uri="{BB962C8B-B14F-4D97-AF65-F5344CB8AC3E}">
        <p14:creationId xmlns:p14="http://schemas.microsoft.com/office/powerpoint/2010/main" val="162964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355A2B-1637-4600-BCC1-6A7B16F66948}" type="datetimeFigureOut">
              <a:rPr lang="en-US"/>
              <a:pPr>
                <a:defRPr/>
              </a:pPr>
              <a:t>2/17/2017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1BAF23C4-070D-4894-8A3B-3C1E4A9C47C2}" type="slidenum">
              <a:rPr lang="en-US" altLang="en-US"/>
              <a:pPr/>
              <a:t>‹#›</a:t>
            </a:fld>
            <a:endParaRPr lang="en-US" altLang="en-US"/>
          </a:p>
        </p:txBody>
      </p:sp>
    </p:spTree>
    <p:extLst>
      <p:ext uri="{BB962C8B-B14F-4D97-AF65-F5344CB8AC3E}">
        <p14:creationId xmlns:p14="http://schemas.microsoft.com/office/powerpoint/2010/main" val="13740607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8C48968-1E31-443E-A7D2-8EEB944EE06E}" type="datetimeFigureOut">
              <a:rPr lang="en-US"/>
              <a:pPr>
                <a:defRPr/>
              </a:pPr>
              <a:t>2/17/2017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13ED9A54-3174-4502-B133-15D03291C53C}" type="slidenum">
              <a:rPr lang="en-US" altLang="en-US"/>
              <a:pPr/>
              <a:t>‹#›</a:t>
            </a:fld>
            <a:endParaRPr lang="en-US" altLang="en-US"/>
          </a:p>
        </p:txBody>
      </p:sp>
    </p:spTree>
    <p:extLst>
      <p:ext uri="{BB962C8B-B14F-4D97-AF65-F5344CB8AC3E}">
        <p14:creationId xmlns:p14="http://schemas.microsoft.com/office/powerpoint/2010/main" val="240506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691DDB8E-195B-472B-88FC-C73C51D76474}" type="datetimeFigureOut">
              <a:rPr lang="en-US"/>
              <a:pPr>
                <a:defRPr/>
              </a:pPr>
              <a:t>2/17/2017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4CA2B2D5-40BA-4F09-B83A-60365AB18E73}" type="slidenum">
              <a:rPr lang="en-US" altLang="en-US"/>
              <a:pPr/>
              <a:t>‹#›</a:t>
            </a:fld>
            <a:endParaRPr lang="en-US" altLang="en-US"/>
          </a:p>
        </p:txBody>
      </p:sp>
    </p:spTree>
    <p:extLst>
      <p:ext uri="{BB962C8B-B14F-4D97-AF65-F5344CB8AC3E}">
        <p14:creationId xmlns:p14="http://schemas.microsoft.com/office/powerpoint/2010/main" val="213871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F4A9541C-9C05-4894-A547-7DA5BD4D8FCB}" type="datetimeFigureOut">
              <a:rPr lang="en-US"/>
              <a:pPr>
                <a:defRPr/>
              </a:pPr>
              <a:t>2/17/2017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0B978E8D-4082-4DE0-8734-CED1E3938DC3}" type="slidenum">
              <a:rPr lang="en-US" altLang="en-US"/>
              <a:pPr/>
              <a:t>‹#›</a:t>
            </a:fld>
            <a:endParaRPr lang="en-US" altLang="en-US"/>
          </a:p>
        </p:txBody>
      </p:sp>
    </p:spTree>
    <p:extLst>
      <p:ext uri="{BB962C8B-B14F-4D97-AF65-F5344CB8AC3E}">
        <p14:creationId xmlns:p14="http://schemas.microsoft.com/office/powerpoint/2010/main" val="212623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DAF3464-DEA1-49C5-B8E2-5A7322803392}" type="datetimeFigureOut">
              <a:rPr lang="en-US"/>
              <a:pPr>
                <a:defRPr/>
              </a:pPr>
              <a:t>2/17/2017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EEAA4BAC-0B0A-47DC-BF5D-B518A0C70DCE}" type="slidenum">
              <a:rPr lang="en-US" altLang="en-US"/>
              <a:pPr/>
              <a:t>‹#›</a:t>
            </a:fld>
            <a:endParaRPr lang="en-US" altLang="en-US"/>
          </a:p>
        </p:txBody>
      </p:sp>
    </p:spTree>
    <p:extLst>
      <p:ext uri="{BB962C8B-B14F-4D97-AF65-F5344CB8AC3E}">
        <p14:creationId xmlns:p14="http://schemas.microsoft.com/office/powerpoint/2010/main" val="322211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281753B-A397-4A3E-AD1D-1C898573B990}" type="datetimeFigureOut">
              <a:rPr lang="en-US"/>
              <a:pPr>
                <a:defRPr/>
              </a:pPr>
              <a:t>2/17/2017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1ED3E5D9-AB66-4A70-B2DD-703B0465BF11}" type="slidenum">
              <a:rPr lang="en-US" altLang="en-US"/>
              <a:pPr/>
              <a:t>‹#›</a:t>
            </a:fld>
            <a:endParaRPr lang="en-US" altLang="en-US"/>
          </a:p>
        </p:txBody>
      </p:sp>
    </p:spTree>
    <p:extLst>
      <p:ext uri="{BB962C8B-B14F-4D97-AF65-F5344CB8AC3E}">
        <p14:creationId xmlns:p14="http://schemas.microsoft.com/office/powerpoint/2010/main" val="354947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9DDDC94-DB3F-45F5-A9DA-4DC26776F0A4}" type="datetimeFigureOut">
              <a:rPr lang="en-US"/>
              <a:pPr>
                <a:defRPr/>
              </a:pPr>
              <a:t>2/17/2017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A68C7D1A-F563-4928-9040-F10FB0D1561D}" type="slidenum">
              <a:rPr lang="en-US" altLang="en-US"/>
              <a:pPr/>
              <a:t>‹#›</a:t>
            </a:fld>
            <a:endParaRPr lang="en-US" altLang="en-US"/>
          </a:p>
        </p:txBody>
      </p:sp>
    </p:spTree>
    <p:extLst>
      <p:ext uri="{BB962C8B-B14F-4D97-AF65-F5344CB8AC3E}">
        <p14:creationId xmlns:p14="http://schemas.microsoft.com/office/powerpoint/2010/main" val="286397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73D078C-C7BA-460D-8413-A7252A5AECEF}" type="datetimeFigureOut">
              <a:rPr lang="en-US"/>
              <a:pPr>
                <a:defRPr/>
              </a:pPr>
              <a:t>2/17/2017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19F9BB9E-2CC1-4B29-B946-6F09C491E5B6}"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11" r:id="rId1"/>
    <p:sldLayoutId id="2147484003" r:id="rId2"/>
    <p:sldLayoutId id="2147484012" r:id="rId3"/>
    <p:sldLayoutId id="2147484004" r:id="rId4"/>
    <p:sldLayoutId id="2147484005" r:id="rId5"/>
    <p:sldLayoutId id="2147484006" r:id="rId6"/>
    <p:sldLayoutId id="2147484007" r:id="rId7"/>
    <p:sldLayoutId id="2147484008" r:id="rId8"/>
    <p:sldLayoutId id="2147484013" r:id="rId9"/>
    <p:sldLayoutId id="2147484009" r:id="rId10"/>
    <p:sldLayoutId id="21474840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371600"/>
          </a:xfrm>
          <a:ln>
            <a:miter lim="800000"/>
            <a:headEnd/>
            <a:tailEnd/>
          </a:ln>
        </p:spPr>
        <p:txBody>
          <a:bodyPr>
            <a:normAutofit fontScale="90000"/>
          </a:bodyPr>
          <a:lstStyle/>
          <a:p>
            <a:pPr algn="ctr" eaLnBrk="1" fontAlgn="auto" hangingPunct="1">
              <a:spcAft>
                <a:spcPts val="0"/>
              </a:spcAft>
              <a:defRPr/>
            </a:pPr>
            <a:br>
              <a:rPr lang="en-US" dirty="0"/>
            </a:br>
            <a:br>
              <a:rPr lang="en-US" dirty="0"/>
            </a:br>
            <a:r>
              <a:rPr lang="en-US" sz="4900" dirty="0"/>
              <a:t>California Water Policy</a:t>
            </a:r>
          </a:p>
        </p:txBody>
      </p:sp>
      <p:sp>
        <p:nvSpPr>
          <p:cNvPr id="5123" name="Subtitle 2"/>
          <p:cNvSpPr>
            <a:spLocks noGrp="1"/>
          </p:cNvSpPr>
          <p:nvPr>
            <p:ph type="subTitle" idx="1"/>
          </p:nvPr>
        </p:nvSpPr>
        <p:spPr>
          <a:xfrm>
            <a:off x="533400" y="3048000"/>
            <a:ext cx="7854950" cy="2590800"/>
          </a:xfrm>
        </p:spPr>
        <p:txBody>
          <a:bodyPr/>
          <a:lstStyle/>
          <a:p>
            <a:pPr marR="0" eaLnBrk="1" hangingPunct="1"/>
            <a:endParaRPr lang="en-US" altLang="en-US"/>
          </a:p>
          <a:p>
            <a:pPr marR="0" algn="ctr" eaLnBrk="1" hangingPunct="1"/>
            <a:endParaRPr lang="en-US" altLang="en-US"/>
          </a:p>
          <a:p>
            <a:pPr marR="0" algn="ctr" eaLnBrk="1" hangingPunct="1"/>
            <a:r>
              <a:rPr lang="en-US" altLang="en-US"/>
              <a:t>Professor Richard T. Carson</a:t>
            </a:r>
          </a:p>
          <a:p>
            <a:pPr marR="0" algn="ctr" eaLnBrk="1" hangingPunct="1"/>
            <a:r>
              <a:rPr lang="en-US" altLang="en-US"/>
              <a:t>Department of Economics</a:t>
            </a:r>
          </a:p>
          <a:p>
            <a:pPr marR="0" algn="ctr" eaLnBrk="1" hangingPunct="1"/>
            <a:r>
              <a:rPr lang="en-US" altLang="en-US"/>
              <a:t>University of California, San Diego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38150"/>
          </a:xfrm>
        </p:spPr>
        <p:txBody>
          <a:bodyPr>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a:t>First in time/first in right custom/implicit right develops</a:t>
            </a:r>
          </a:p>
          <a:p>
            <a:pPr marL="640080" lvl="1" indent="-246888" eaLnBrk="1" fontAlgn="auto" hangingPunct="1">
              <a:spcAft>
                <a:spcPts val="0"/>
              </a:spcAft>
              <a:buFont typeface="Wingdings 2"/>
              <a:buChar char=""/>
              <a:defRPr/>
            </a:pPr>
            <a:r>
              <a:rPr lang="en-US" dirty="0"/>
              <a:t>Recognized in law in California in 1851 as prior appropriation and by Federal government (who owned much of the land) in 1866</a:t>
            </a:r>
          </a:p>
          <a:p>
            <a:pPr marL="640080" lvl="1" indent="-246888" eaLnBrk="1" fontAlgn="auto" hangingPunct="1">
              <a:spcAft>
                <a:spcPts val="0"/>
              </a:spcAft>
              <a:buFont typeface="Wingdings 2"/>
              <a:buChar char=""/>
              <a:defRPr/>
            </a:pPr>
            <a:r>
              <a:rPr lang="en-US" dirty="0"/>
              <a:t>Clear conflict with riparian water rights recognized by California in 1850 and long the basis of most Federal and state water law</a:t>
            </a:r>
          </a:p>
          <a:p>
            <a:pPr marL="640080" lvl="1" indent="-246888" eaLnBrk="1" fontAlgn="auto" hangingPunct="1">
              <a:spcAft>
                <a:spcPts val="0"/>
              </a:spcAft>
              <a:buFont typeface="Wingdings 2"/>
              <a:buChar char=""/>
              <a:defRPr/>
            </a:pPr>
            <a:r>
              <a:rPr lang="en-US" dirty="0"/>
              <a:t>Appropriative water rights recognized now in all western U.S. states</a:t>
            </a:r>
          </a:p>
          <a:p>
            <a:pPr marL="640080" lvl="1" indent="-246888" eaLnBrk="1" fontAlgn="auto" hangingPunct="1">
              <a:spcAft>
                <a:spcPts val="0"/>
              </a:spcAft>
              <a:buFont typeface="Wingdings 2"/>
              <a:buChar char=""/>
              <a:defRPr/>
            </a:pPr>
            <a:r>
              <a:rPr lang="en-US" dirty="0"/>
              <a:t>Similar to Spanish water law in emphasis on use but under Spanish water law initiative for assign water rights lay with Crown. </a:t>
            </a:r>
          </a:p>
          <a:p>
            <a:pPr marL="914717" lvl="2" indent="-246888" eaLnBrk="1" fontAlgn="auto" hangingPunct="1">
              <a:spcAft>
                <a:spcPts val="0"/>
              </a:spcAft>
              <a:buFont typeface="Wingdings 2"/>
              <a:buChar char=""/>
              <a:defRPr/>
            </a:pPr>
            <a:r>
              <a:rPr lang="en-US" dirty="0"/>
              <a:t>In U.S. emphasis on actions of individuals.</a:t>
            </a:r>
          </a:p>
          <a:p>
            <a:pPr marL="640080" lvl="1" indent="-246888" eaLnBrk="1" fontAlgn="auto" hangingPunct="1">
              <a:spcAft>
                <a:spcPts val="0"/>
              </a:spcAft>
              <a:buFont typeface="Wingdings 2"/>
              <a:buChar char=""/>
              <a:defRPr/>
            </a:pPr>
            <a:r>
              <a:rPr lang="en-US" dirty="0"/>
              <a:t>Initially only miners could take water but California court in 1855 upholds appropriative right to take water to sell to miners: </a:t>
            </a:r>
          </a:p>
          <a:p>
            <a:pPr marL="914717" lvl="2" indent="-246888" eaLnBrk="1" fontAlgn="auto" hangingPunct="1">
              <a:spcAft>
                <a:spcPts val="0"/>
              </a:spcAft>
              <a:buFont typeface="Wingdings 2"/>
              <a:buChar char=""/>
              <a:defRPr/>
            </a:pPr>
            <a:r>
              <a:rPr lang="en-US" dirty="0"/>
              <a:t>Creates a water industry.</a:t>
            </a:r>
          </a:p>
          <a:p>
            <a:pPr lvl="2" indent="-246888" eaLnBrk="1" fontAlgn="auto" hangingPunct="1">
              <a:spcAft>
                <a:spcPts val="0"/>
              </a:spcAft>
              <a:buFont typeface="Wingdings 2"/>
              <a:buChar char=""/>
              <a:defRPr/>
            </a:pPr>
            <a:r>
              <a:rPr lang="en-US" dirty="0"/>
              <a:t>Practice of “hydraulic mining” using water pressure to move dirt and rocks to expose gold develops</a:t>
            </a:r>
          </a:p>
          <a:p>
            <a:pPr lvl="2" indent="-246888" eaLnBrk="1" fontAlgn="auto" hangingPunct="1">
              <a:spcAft>
                <a:spcPts val="0"/>
              </a:spcAft>
              <a:buFont typeface="Wingdings 2"/>
              <a:buChar char=""/>
              <a:defRPr/>
            </a:pPr>
            <a:r>
              <a:rPr lang="en-US" dirty="0"/>
              <a:t>Immensely profitable and environmentally destructive</a:t>
            </a:r>
          </a:p>
          <a:p>
            <a:pPr lvl="2" indent="-246888" eaLnBrk="1" fontAlgn="auto" hangingPunct="1">
              <a:spcAft>
                <a:spcPts val="0"/>
              </a:spcAft>
              <a:buFont typeface="Wingdings 2"/>
              <a:buChar char=""/>
              <a:defRPr/>
            </a:pPr>
            <a:r>
              <a:rPr lang="en-US" dirty="0"/>
              <a:t>Shut down in 1884 by U.S. 9</a:t>
            </a:r>
            <a:r>
              <a:rPr lang="en-US" baseline="30000" dirty="0"/>
              <a:t>th</a:t>
            </a:r>
            <a:r>
              <a:rPr lang="en-US" dirty="0"/>
              <a:t> Circuit Appeals Court decision on the basis of damaging property of others and impairing navigation</a:t>
            </a:r>
          </a:p>
          <a:p>
            <a:pPr marL="1188720" lvl="3" indent="-210312" eaLnBrk="1" fontAlgn="auto" hangingPunct="1">
              <a:spcAft>
                <a:spcPts val="0"/>
              </a:spcAft>
              <a:buClr>
                <a:schemeClr val="accent3"/>
              </a:buClr>
              <a:buFont typeface="Wingdings 2"/>
              <a:buChar char=""/>
              <a:defRPr/>
            </a:pPr>
            <a:r>
              <a:rPr lang="en-US" dirty="0"/>
              <a:t>One of the earliest major environmental decisions by a U.S. court</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819150"/>
          </a:xfrm>
        </p:spPr>
        <p:txBody>
          <a:bodyPr/>
          <a:lstStyle/>
          <a:p>
            <a:pPr eaLnBrk="1" hangingPunct="1"/>
            <a:endParaRPr lang="en-US" altLang="en-US"/>
          </a:p>
        </p:txBody>
      </p:sp>
      <p:sp>
        <p:nvSpPr>
          <p:cNvPr id="3" name="Content Placeholder 2"/>
          <p:cNvSpPr>
            <a:spLocks noGrp="1"/>
          </p:cNvSpPr>
          <p:nvPr>
            <p:ph idx="1"/>
          </p:nvPr>
        </p:nvSpPr>
        <p:spPr>
          <a:xfrm>
            <a:off x="228600" y="1935163"/>
            <a:ext cx="8686800" cy="4389437"/>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a:t>Riparian and prior appropriation water law eventually clash as a few people amass huge quantities of land in Central Valley</a:t>
            </a:r>
          </a:p>
          <a:p>
            <a:pPr marL="640080" lvl="1" indent="-246888" eaLnBrk="1" fontAlgn="auto" hangingPunct="1">
              <a:spcAft>
                <a:spcPts val="0"/>
              </a:spcAft>
              <a:buFont typeface="Wingdings 2"/>
              <a:buChar char=""/>
              <a:defRPr/>
            </a:pPr>
            <a:r>
              <a:rPr lang="en-US" dirty="0"/>
              <a:t>Small number of people had filed for appropriative rights on rivers substantially exceeding total river flow</a:t>
            </a:r>
          </a:p>
          <a:p>
            <a:pPr marL="640080" lvl="1" indent="-246888" eaLnBrk="1" fontAlgn="auto" hangingPunct="1">
              <a:spcAft>
                <a:spcPts val="0"/>
              </a:spcAft>
              <a:buFont typeface="Wingdings 2"/>
              <a:buChar char=""/>
              <a:defRPr/>
            </a:pPr>
            <a:r>
              <a:rPr lang="en-US" dirty="0"/>
              <a:t>Small number of people controlled much of riparian rights</a:t>
            </a:r>
          </a:p>
          <a:p>
            <a:pPr marL="274320" indent="-274320" eaLnBrk="1" fontAlgn="auto" hangingPunct="1">
              <a:spcAft>
                <a:spcPts val="0"/>
              </a:spcAft>
              <a:buClr>
                <a:schemeClr val="accent3"/>
              </a:buClr>
              <a:buFont typeface="Wingdings 2"/>
              <a:buChar char=""/>
              <a:defRPr/>
            </a:pPr>
            <a:r>
              <a:rPr lang="en-US" dirty="0"/>
              <a:t>In 1886 California Supreme Court (</a:t>
            </a:r>
            <a:r>
              <a:rPr lang="en-US" dirty="0" err="1"/>
              <a:t>Lux</a:t>
            </a:r>
            <a:r>
              <a:rPr lang="en-US" dirty="0"/>
              <a:t> v. </a:t>
            </a:r>
            <a:r>
              <a:rPr lang="en-US" dirty="0" err="1"/>
              <a:t>Haggin</a:t>
            </a:r>
            <a:r>
              <a:rPr lang="en-US" dirty="0"/>
              <a:t>) that:</a:t>
            </a:r>
          </a:p>
          <a:p>
            <a:pPr marL="640080" lvl="1" indent="-246888" eaLnBrk="1" fontAlgn="auto" hangingPunct="1">
              <a:spcAft>
                <a:spcPts val="0"/>
              </a:spcAft>
              <a:buFont typeface="Wingdings 2"/>
              <a:buChar char=""/>
              <a:defRPr/>
            </a:pPr>
            <a:r>
              <a:rPr lang="en-US" dirty="0"/>
              <a:t>Riparian rights inherit in all private lands, including public lands when they passed into private ownership</a:t>
            </a:r>
          </a:p>
          <a:p>
            <a:pPr marL="640080" lvl="1" indent="-246888" eaLnBrk="1" fontAlgn="auto" hangingPunct="1">
              <a:spcAft>
                <a:spcPts val="0"/>
              </a:spcAft>
              <a:buFont typeface="Wingdings 2"/>
              <a:buChar char=""/>
              <a:defRPr/>
            </a:pPr>
            <a:r>
              <a:rPr lang="en-US" dirty="0"/>
              <a:t>Appropriator possessed superior rights to riparian if appropriator began taking water before riparian acquired property</a:t>
            </a:r>
          </a:p>
          <a:p>
            <a:pPr marL="640080" lvl="1" indent="-246888" eaLnBrk="1" fontAlgn="auto" hangingPunct="1">
              <a:spcAft>
                <a:spcPts val="0"/>
              </a:spcAft>
              <a:buFont typeface="Wingdings 2"/>
              <a:buChar char=""/>
              <a:defRPr/>
            </a:pPr>
            <a:r>
              <a:rPr lang="en-US" dirty="0"/>
              <a:t>Less a victory for riparian rights than it might seem because riparian could not extract and store water. Key problem:</a:t>
            </a:r>
          </a:p>
          <a:p>
            <a:pPr marL="914717" lvl="2" indent="-246888" eaLnBrk="1" fontAlgn="auto" hangingPunct="1">
              <a:spcAft>
                <a:spcPts val="0"/>
              </a:spcAft>
              <a:buFont typeface="Wingdings 2"/>
              <a:buChar char=""/>
              <a:defRPr/>
            </a:pPr>
            <a:r>
              <a:rPr lang="en-US" i="1" dirty="0"/>
              <a:t>Too much water at the wrong time and too little water at the right time </a:t>
            </a:r>
          </a:p>
          <a:p>
            <a:pPr lvl="2" indent="-246888" eaLnBrk="1" fontAlgn="auto" hangingPunct="1">
              <a:spcAft>
                <a:spcPts val="0"/>
              </a:spcAft>
              <a:buFont typeface="Wingdings 2"/>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361950"/>
          </a:xfrm>
        </p:spPr>
        <p:txBody>
          <a:bodyPr/>
          <a:lstStyle/>
          <a:p>
            <a:pPr eaLnBrk="1" hangingPunct="1"/>
            <a:endParaRPr lang="en-US" altLang="en-US"/>
          </a:p>
        </p:txBody>
      </p:sp>
      <p:sp>
        <p:nvSpPr>
          <p:cNvPr id="16387" name="Content Placeholder 2"/>
          <p:cNvSpPr>
            <a:spLocks noGrp="1"/>
          </p:cNvSpPr>
          <p:nvPr>
            <p:ph idx="1"/>
          </p:nvPr>
        </p:nvSpPr>
        <p:spPr>
          <a:xfrm>
            <a:off x="457200" y="1066800"/>
            <a:ext cx="8229600" cy="5257800"/>
          </a:xfrm>
        </p:spPr>
        <p:txBody>
          <a:bodyPr/>
          <a:lstStyle/>
          <a:p>
            <a:pPr eaLnBrk="1" hangingPunct="1"/>
            <a:r>
              <a:rPr lang="en-US" altLang="en-US"/>
              <a:t>Small farmers/land owners react against water grab by big land owners. Want to set up irrigation districts.</a:t>
            </a:r>
          </a:p>
          <a:p>
            <a:pPr eaLnBrk="1" hangingPunct="1"/>
            <a:r>
              <a:rPr lang="en-US" altLang="en-US"/>
              <a:t>California pass the Wright Act 1887</a:t>
            </a:r>
          </a:p>
          <a:p>
            <a:pPr lvl="1" eaLnBrk="1" hangingPunct="1"/>
            <a:r>
              <a:rPr lang="en-US" altLang="en-US"/>
              <a:t>Allowed for public irrigation districts</a:t>
            </a:r>
          </a:p>
          <a:p>
            <a:pPr lvl="1" eaLnBrk="1" hangingPunct="1"/>
            <a:r>
              <a:rPr lang="en-US" altLang="en-US"/>
              <a:t>Locally controlled</a:t>
            </a:r>
          </a:p>
          <a:p>
            <a:pPr lvl="1" eaLnBrk="1" hangingPunct="1"/>
            <a:r>
              <a:rPr lang="en-US" altLang="en-US"/>
              <a:t>Could take water under fairly loose conditions</a:t>
            </a:r>
          </a:p>
          <a:p>
            <a:pPr lvl="1" eaLnBrk="1" hangingPunct="1"/>
            <a:r>
              <a:rPr lang="en-US" altLang="en-US"/>
              <a:t>Could tax land owners for district costs</a:t>
            </a:r>
          </a:p>
          <a:p>
            <a:pPr lvl="1" eaLnBrk="1" hangingPunct="1"/>
            <a:r>
              <a:rPr lang="en-US" altLang="en-US"/>
              <a:t>Encouraged a large increase in irrigated agriculture</a:t>
            </a:r>
          </a:p>
          <a:p>
            <a:pPr lvl="1" eaLnBrk="1" hangingPunct="1"/>
            <a:r>
              <a:rPr lang="en-US" altLang="en-US"/>
              <a:t>Subject of lots of litigation with big land owners </a:t>
            </a:r>
          </a:p>
          <a:p>
            <a:pPr lvl="1" eaLnBrk="1" hangingPunct="1"/>
            <a:r>
              <a:rPr lang="en-US" altLang="en-US"/>
              <a:t>Borrowed (and often defaulted) large sums of money</a:t>
            </a:r>
          </a:p>
          <a:p>
            <a:pPr lvl="1" eaLnBrk="1" hangingPunct="1"/>
            <a:endParaRPr lang="en-US" altLang="en-US"/>
          </a:p>
          <a:p>
            <a:pPr lvl="1"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762000"/>
            <a:ext cx="8229600" cy="5638800"/>
          </a:xfrm>
        </p:spPr>
        <p:txBody>
          <a:bodyPr/>
          <a:lstStyle/>
          <a:p>
            <a:pPr eaLnBrk="1" hangingPunct="1"/>
            <a:r>
              <a:rPr lang="en-US" altLang="en-US" sz="2400"/>
              <a:t>Other developments of the late 1800’s</a:t>
            </a:r>
          </a:p>
          <a:p>
            <a:pPr lvl="1" eaLnBrk="1" hangingPunct="1"/>
            <a:r>
              <a:rPr lang="en-US" altLang="en-US" sz="2000"/>
              <a:t>Flood control projects</a:t>
            </a:r>
          </a:p>
          <a:p>
            <a:pPr lvl="2" eaLnBrk="1" hangingPunct="1"/>
            <a:r>
              <a:rPr lang="en-US" altLang="en-US" sz="1800"/>
              <a:t>Ad hoc community and farming groups</a:t>
            </a:r>
          </a:p>
          <a:p>
            <a:pPr lvl="2" eaLnBrk="1" hangingPunct="1"/>
            <a:r>
              <a:rPr lang="en-US" altLang="en-US" sz="1800"/>
              <a:t>Flood control districts similar to irrigation districts</a:t>
            </a:r>
          </a:p>
          <a:p>
            <a:pPr lvl="1" eaLnBrk="1" hangingPunct="1"/>
            <a:r>
              <a:rPr lang="en-US" altLang="en-US"/>
              <a:t>Mutual water companies</a:t>
            </a:r>
          </a:p>
          <a:p>
            <a:pPr lvl="2" eaLnBrk="1" hangingPunct="1"/>
            <a:r>
              <a:rPr lang="en-US" altLang="en-US"/>
              <a:t>Non-profit set up so each household or acre owned one share</a:t>
            </a:r>
          </a:p>
          <a:p>
            <a:pPr lvl="2" eaLnBrk="1" hangingPunct="1"/>
            <a:r>
              <a:rPr lang="en-US" altLang="en-US"/>
              <a:t>Part of the process of setting up Anaheim, Pasadena and other villages/cities in Southern California </a:t>
            </a:r>
          </a:p>
          <a:p>
            <a:pPr lvl="1" eaLnBrk="1" hangingPunct="1"/>
            <a:r>
              <a:rPr lang="en-US" altLang="en-US"/>
              <a:t>For profit water companies</a:t>
            </a:r>
          </a:p>
          <a:p>
            <a:pPr lvl="2" eaLnBrk="1" hangingPunct="1"/>
            <a:r>
              <a:rPr lang="en-US" altLang="en-US"/>
              <a:t>Cities like LA and San Francisco turned to private operators as initial water supplies proved inadequate </a:t>
            </a:r>
          </a:p>
          <a:p>
            <a:pPr lvl="2" eaLnBrk="1" hangingPunct="1"/>
            <a:r>
              <a:rPr lang="en-US" altLang="en-US"/>
              <a:t>Very high (monopoly rates) and poor service soured public on moving in this direction</a:t>
            </a:r>
          </a:p>
          <a:p>
            <a:pPr lvl="1" eaLnBrk="1" hangingPunct="1"/>
            <a:r>
              <a:rPr lang="en-US" altLang="en-US"/>
              <a:t>Los Angles wins major 1895 legal case on “pueblo water rights” taking control of all water from Los Angeles River </a:t>
            </a:r>
          </a:p>
          <a:p>
            <a:pPr lvl="2" eaLnBrk="1" hangingPunct="1"/>
            <a:endParaRPr lang="en-US" altLang="en-US"/>
          </a:p>
          <a:p>
            <a:pPr lvl="2" eaLnBrk="1" hangingPunct="1">
              <a:buFont typeface="Wingdings 2" panose="05020102010507070707" pitchFamily="18" charset="2"/>
              <a:buNone/>
            </a:pPr>
            <a:endParaRPr lang="en-US" altLang="en-US"/>
          </a:p>
          <a:p>
            <a:pPr lvl="2" eaLnBrk="1" hangingPunct="1"/>
            <a:endParaRPr lang="en-US" altLang="en-US"/>
          </a:p>
          <a:p>
            <a:pPr lvl="2" eaLnBrk="1" hangingPunct="1"/>
            <a:endParaRPr lang="en-US" altLang="en-US"/>
          </a:p>
          <a:p>
            <a:pPr lvl="2"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742950"/>
          </a:xfrm>
        </p:spPr>
        <p:txBody>
          <a:bodyPr/>
          <a:lstStyle/>
          <a:p>
            <a:pPr algn="ctr" eaLnBrk="1" hangingPunct="1"/>
            <a:r>
              <a:rPr lang="en-US" altLang="en-US" sz="4400"/>
              <a:t>Federal Government Gets Involved</a:t>
            </a:r>
          </a:p>
        </p:txBody>
      </p:sp>
      <p:sp>
        <p:nvSpPr>
          <p:cNvPr id="18435" name="Content Placeholder 2"/>
          <p:cNvSpPr>
            <a:spLocks noGrp="1"/>
          </p:cNvSpPr>
          <p:nvPr>
            <p:ph idx="1"/>
          </p:nvPr>
        </p:nvSpPr>
        <p:spPr>
          <a:xfrm>
            <a:off x="457200" y="1524000"/>
            <a:ext cx="8229600" cy="4953000"/>
          </a:xfrm>
        </p:spPr>
        <p:txBody>
          <a:bodyPr/>
          <a:lstStyle/>
          <a:p>
            <a:pPr eaLnBrk="1" hangingPunct="1"/>
            <a:r>
              <a:rPr lang="en-US" altLang="en-US"/>
              <a:t>1878 John Wesley Powell (of the U.S. Geological Survey) produced the “Report on the Lands of the Arid Region of the United States”:</a:t>
            </a:r>
          </a:p>
          <a:p>
            <a:pPr lvl="1" eaLnBrk="1" hangingPunct="1"/>
            <a:r>
              <a:rPr lang="en-US" altLang="en-US"/>
              <a:t>“There is insufficient water to irrigate all of the land which could be irrigated.”</a:t>
            </a:r>
          </a:p>
          <a:p>
            <a:pPr eaLnBrk="1" hangingPunct="1"/>
            <a:r>
              <a:rPr lang="en-US" altLang="en-US"/>
              <a:t>Fed passes Desert Land Act (1877) and Casey Act (1894) intended to encourage small farms and irrigation but have tend to only increase power of western Land Barons through dummy purchases</a:t>
            </a:r>
          </a:p>
          <a:p>
            <a:pPr eaLnBrk="1" hangingPunct="1"/>
            <a:r>
              <a:rPr lang="en-US" altLang="en-US"/>
              <a:t>Depression/Panic of 1893 sweeps out laissez-faire policies and in favor of a progressive reform agenda </a:t>
            </a:r>
          </a:p>
          <a:p>
            <a:pPr lvl="1" eaLnBrk="1" hangingPunct="1"/>
            <a:r>
              <a:rPr lang="en-US" altLang="en-US"/>
              <a:t>Emphasis on technological solutions to social problems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742950"/>
          </a:xfrm>
        </p:spPr>
        <p:txBody>
          <a:bodyPr/>
          <a:lstStyle/>
          <a:p>
            <a:pPr algn="ctr"/>
            <a:r>
              <a:rPr lang="en-US" altLang="en-US" sz="4400"/>
              <a:t>Reclamation Act of 1902</a:t>
            </a:r>
          </a:p>
        </p:txBody>
      </p:sp>
      <p:sp>
        <p:nvSpPr>
          <p:cNvPr id="19459" name="Content Placeholder 2"/>
          <p:cNvSpPr>
            <a:spLocks noGrp="1"/>
          </p:cNvSpPr>
          <p:nvPr>
            <p:ph idx="1"/>
          </p:nvPr>
        </p:nvSpPr>
        <p:spPr>
          <a:xfrm>
            <a:off x="457200" y="1600200"/>
            <a:ext cx="8305800" cy="4724400"/>
          </a:xfrm>
        </p:spPr>
        <p:txBody>
          <a:bodyPr/>
          <a:lstStyle/>
          <a:p>
            <a:r>
              <a:rPr lang="en-US" altLang="en-US"/>
              <a:t>Authorized Secretary of Interior to conduct</a:t>
            </a:r>
          </a:p>
          <a:p>
            <a:pPr lvl="1"/>
            <a:r>
              <a:rPr lang="en-US" altLang="en-US"/>
              <a:t>Field surveys</a:t>
            </a:r>
          </a:p>
          <a:p>
            <a:pPr lvl="1"/>
            <a:r>
              <a:rPr lang="en-US" altLang="en-US"/>
              <a:t>Build storage works</a:t>
            </a:r>
          </a:p>
          <a:p>
            <a:pPr lvl="1"/>
            <a:r>
              <a:rPr lang="en-US" altLang="en-US"/>
              <a:t>Divert water</a:t>
            </a:r>
          </a:p>
          <a:p>
            <a:pPr lvl="1"/>
            <a:r>
              <a:rPr lang="en-US" altLang="en-US"/>
              <a:t>Withdraw land for irrigation</a:t>
            </a:r>
          </a:p>
          <a:p>
            <a:pPr lvl="2"/>
            <a:r>
              <a:rPr lang="en-US" altLang="en-US"/>
              <a:t>Government offers 40 to 160 acre tracts to public</a:t>
            </a:r>
          </a:p>
          <a:p>
            <a:pPr lvl="2"/>
            <a:r>
              <a:rPr lang="en-US" altLang="en-US"/>
              <a:t>Land open to settlers from any state</a:t>
            </a:r>
          </a:p>
          <a:p>
            <a:r>
              <a:rPr lang="en-US" altLang="en-US"/>
              <a:t>No right to water for farms over 160 acres</a:t>
            </a:r>
          </a:p>
          <a:p>
            <a:pPr lvl="1"/>
            <a:r>
              <a:rPr lang="en-US" altLang="en-US"/>
              <a:t>Existing land holders only eligible up to 160 acres</a:t>
            </a:r>
          </a:p>
          <a:p>
            <a:r>
              <a:rPr lang="en-US" altLang="en-US"/>
              <a:t>Congress funds in 1906 </a:t>
            </a:r>
          </a:p>
          <a:p>
            <a:pPr lvl="1"/>
            <a:r>
              <a:rPr lang="en-US" altLang="en-US"/>
              <a:t>Electricity from dams provides additional funding source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a:p>
        </p:txBody>
      </p:sp>
      <p:sp>
        <p:nvSpPr>
          <p:cNvPr id="20483" name="Content Placeholder 2"/>
          <p:cNvSpPr>
            <a:spLocks noGrp="1"/>
          </p:cNvSpPr>
          <p:nvPr>
            <p:ph idx="1"/>
          </p:nvPr>
        </p:nvSpPr>
        <p:spPr>
          <a:xfrm>
            <a:off x="381000" y="1935163"/>
            <a:ext cx="8382000" cy="4389437"/>
          </a:xfrm>
        </p:spPr>
        <p:txBody>
          <a:bodyPr/>
          <a:lstStyle/>
          <a:p>
            <a:r>
              <a:rPr lang="en-US" altLang="en-US"/>
              <a:t>Large scale water shortages in early 1900’s in major California cities </a:t>
            </a:r>
          </a:p>
          <a:p>
            <a:pPr lvl="1"/>
            <a:r>
              <a:rPr lang="en-US" altLang="en-US"/>
              <a:t>Rainmakers such as Charles Hatfield (SD, LA)</a:t>
            </a:r>
          </a:p>
          <a:p>
            <a:r>
              <a:rPr lang="en-US" altLang="en-US"/>
              <a:t>California coastal cities regain control over contracts to private water companies</a:t>
            </a:r>
          </a:p>
          <a:p>
            <a:r>
              <a:rPr lang="en-US" altLang="en-US"/>
              <a:t>Cities start to search for larger more secure water supply</a:t>
            </a:r>
          </a:p>
          <a:p>
            <a:pPr lvl="1"/>
            <a:r>
              <a:rPr lang="en-US" altLang="en-US"/>
              <a:t>Water availability becomes the key to population growth </a:t>
            </a:r>
          </a:p>
          <a:p>
            <a:r>
              <a:rPr lang="en-US" altLang="en-US"/>
              <a:t>State of California inventories water resources and imposes some control over irrigation/water districts</a:t>
            </a:r>
          </a:p>
          <a:p>
            <a:pPr lvl="1">
              <a:buFont typeface="Wingdings 2" panose="05020102010507070707" pitchFamily="18" charset="2"/>
              <a:buNone/>
            </a:pPr>
            <a:endParaRPr lang="en-US" altLang="en-US"/>
          </a:p>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04850"/>
            <a:ext cx="8229600" cy="666750"/>
          </a:xfrm>
        </p:spPr>
        <p:txBody>
          <a:bodyPr/>
          <a:lstStyle/>
          <a:p>
            <a:pPr algn="ctr"/>
            <a:r>
              <a:rPr lang="en-US" altLang="en-US" sz="4400"/>
              <a:t>San Francisco</a:t>
            </a:r>
          </a:p>
        </p:txBody>
      </p:sp>
      <p:sp>
        <p:nvSpPr>
          <p:cNvPr id="21507" name="Content Placeholder 2"/>
          <p:cNvSpPr>
            <a:spLocks noGrp="1"/>
          </p:cNvSpPr>
          <p:nvPr>
            <p:ph idx="1"/>
          </p:nvPr>
        </p:nvSpPr>
        <p:spPr>
          <a:xfrm>
            <a:off x="457200" y="1371600"/>
            <a:ext cx="8229600" cy="5181600"/>
          </a:xfrm>
        </p:spPr>
        <p:txBody>
          <a:bodyPr/>
          <a:lstStyle/>
          <a:p>
            <a:r>
              <a:rPr lang="en-US" altLang="en-US"/>
              <a:t>Always had a difficult water situation. Spanish picked location for harbor knowing there were few springs.</a:t>
            </a:r>
          </a:p>
          <a:p>
            <a:pPr lvl="1"/>
            <a:r>
              <a:rPr lang="en-US" altLang="en-US"/>
              <a:t>Water imported from Marin County in barrels</a:t>
            </a:r>
          </a:p>
          <a:p>
            <a:r>
              <a:rPr lang="en-US" altLang="en-US"/>
              <a:t>Rapid population growth results in city providing franchise to Spring Valley Water Works (SVWW)</a:t>
            </a:r>
          </a:p>
          <a:p>
            <a:pPr lvl="1"/>
            <a:r>
              <a:rPr lang="en-US" altLang="en-US"/>
              <a:t>Frequent fires brought home need for more water</a:t>
            </a:r>
          </a:p>
          <a:p>
            <a:pPr lvl="1"/>
            <a:r>
              <a:rPr lang="en-US" altLang="en-US"/>
              <a:t>Franchise granted in exchange for SVWW providing water to fight fires</a:t>
            </a:r>
          </a:p>
          <a:p>
            <a:pPr lvl="1"/>
            <a:r>
              <a:rPr lang="en-US" altLang="en-US"/>
              <a:t>SF lacked money for building/operating water works</a:t>
            </a:r>
          </a:p>
          <a:p>
            <a:r>
              <a:rPr lang="en-US" altLang="en-US"/>
              <a:t>SVWW unpopular for high prices/bad service</a:t>
            </a:r>
          </a:p>
          <a:p>
            <a:pPr lvl="1"/>
            <a:r>
              <a:rPr lang="en-US" altLang="en-US"/>
              <a:t>SF obtains mandate from state legislature that water company should be owned by the city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229600" cy="666750"/>
          </a:xfrm>
        </p:spPr>
        <p:txBody>
          <a:bodyPr/>
          <a:lstStyle/>
          <a:p>
            <a:pPr algn="ctr"/>
            <a:endParaRPr lang="en-US" altLang="en-US" sz="4400"/>
          </a:p>
        </p:txBody>
      </p:sp>
      <p:sp>
        <p:nvSpPr>
          <p:cNvPr id="22531" name="Content Placeholder 2"/>
          <p:cNvSpPr>
            <a:spLocks noGrp="1"/>
          </p:cNvSpPr>
          <p:nvPr>
            <p:ph idx="1"/>
          </p:nvPr>
        </p:nvSpPr>
        <p:spPr>
          <a:xfrm>
            <a:off x="304800" y="1295400"/>
            <a:ext cx="8458200" cy="5029200"/>
          </a:xfrm>
        </p:spPr>
        <p:txBody>
          <a:bodyPr/>
          <a:lstStyle/>
          <a:p>
            <a:r>
              <a:rPr lang="en-US" altLang="en-US" sz="2400"/>
              <a:t>SF could take over SVWW by condemnation </a:t>
            </a:r>
          </a:p>
          <a:p>
            <a:pPr lvl="1"/>
            <a:r>
              <a:rPr lang="en-US" altLang="en-US" sz="2200"/>
              <a:t>But had to pay “fair market” value</a:t>
            </a:r>
          </a:p>
          <a:p>
            <a:r>
              <a:rPr lang="en-US" altLang="en-US" sz="2400"/>
              <a:t>Needed cheap source of water to reduce price</a:t>
            </a:r>
          </a:p>
          <a:p>
            <a:pPr lvl="1"/>
            <a:r>
              <a:rPr lang="en-US" altLang="en-US" sz="2000"/>
              <a:t>Filed for Tuolumne River water rights (1901) which drained part of Sierra Nevada mountains including Hetch HetchyValley</a:t>
            </a:r>
          </a:p>
          <a:p>
            <a:r>
              <a:rPr lang="en-US" altLang="en-US" sz="2400"/>
              <a:t>Three problems:</a:t>
            </a:r>
          </a:p>
          <a:p>
            <a:pPr lvl="1"/>
            <a:r>
              <a:rPr lang="en-US" altLang="en-US" sz="2000"/>
              <a:t>Hetch Hetchy was part of the newly created Yosemite National Park</a:t>
            </a:r>
          </a:p>
          <a:p>
            <a:pPr lvl="1"/>
            <a:r>
              <a:rPr lang="en-US" altLang="en-US" sz="2000"/>
              <a:t>SVWW fought plan as unneeded</a:t>
            </a:r>
          </a:p>
          <a:p>
            <a:pPr lvl="1"/>
            <a:r>
              <a:rPr lang="en-US" altLang="en-US" sz="2000"/>
              <a:t>Political rivals who took control of SF took bribes to go after water from American and Consumnes River </a:t>
            </a:r>
          </a:p>
          <a:p>
            <a:r>
              <a:rPr lang="en-US" altLang="en-US" sz="2400"/>
              <a:t>Three events intervene: SF earthquake of 1906, head of Union Labor party kicked out for corruption, James Garfield becomes Secretary of Interior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09600"/>
            <a:ext cx="8229600" cy="609600"/>
          </a:xfrm>
        </p:spPr>
        <p:txBody>
          <a:bodyPr/>
          <a:lstStyle/>
          <a:p>
            <a:pPr algn="ctr"/>
            <a:r>
              <a:rPr lang="en-US" altLang="en-US" sz="4400"/>
              <a:t>Hetch Hetchy</a:t>
            </a:r>
          </a:p>
        </p:txBody>
      </p:sp>
      <p:sp>
        <p:nvSpPr>
          <p:cNvPr id="23555" name="Content Placeholder 2"/>
          <p:cNvSpPr>
            <a:spLocks noGrp="1"/>
          </p:cNvSpPr>
          <p:nvPr>
            <p:ph idx="1"/>
          </p:nvPr>
        </p:nvSpPr>
        <p:spPr>
          <a:xfrm>
            <a:off x="304800" y="1371600"/>
            <a:ext cx="8534400" cy="4953000"/>
          </a:xfrm>
        </p:spPr>
        <p:txBody>
          <a:bodyPr/>
          <a:lstStyle/>
          <a:p>
            <a:r>
              <a:rPr lang="en-US" altLang="en-US" sz="2400"/>
              <a:t>SVWC continued to oppose as did San Joaquin Valley farming interest who claimed prior water rights. </a:t>
            </a:r>
          </a:p>
          <a:p>
            <a:r>
              <a:rPr lang="en-US" altLang="en-US" sz="2400"/>
              <a:t>Wilderness advocates lead by John Muir who had help make Yosemite a national park in 1890 strongly opposed</a:t>
            </a:r>
          </a:p>
          <a:p>
            <a:pPr lvl="1"/>
            <a:r>
              <a:rPr lang="en-US" altLang="en-US" sz="2000"/>
              <a:t>Muir believed Hetch Hetchy more beautiful than Yosemite</a:t>
            </a:r>
          </a:p>
          <a:p>
            <a:pPr lvl="1"/>
            <a:r>
              <a:rPr lang="en-US" altLang="en-US" sz="2000"/>
              <a:t>Sierra Club setup in 1892 initially led fight </a:t>
            </a:r>
          </a:p>
          <a:p>
            <a:pPr lvl="1"/>
            <a:r>
              <a:rPr lang="en-US" altLang="en-US" sz="2000"/>
              <a:t>Lead to a split in Sierra Club/conservation movement </a:t>
            </a:r>
          </a:p>
          <a:p>
            <a:pPr lvl="2"/>
            <a:r>
              <a:rPr lang="en-US" altLang="en-US" sz="1800"/>
              <a:t>Preservationists versus careful management for future</a:t>
            </a:r>
          </a:p>
          <a:p>
            <a:pPr lvl="2"/>
            <a:r>
              <a:rPr lang="en-US" altLang="en-US" sz="1800"/>
              <a:t>Muir creates Society for Preservation of National Parks</a:t>
            </a:r>
          </a:p>
          <a:p>
            <a:r>
              <a:rPr lang="en-US" altLang="en-US" sz="2400"/>
              <a:t>Reclamation Service argues other sources for SF water</a:t>
            </a:r>
          </a:p>
          <a:p>
            <a:r>
              <a:rPr lang="en-US" altLang="en-US" sz="2400"/>
              <a:t>SF city engineer discovers Reclamation Services and preservations relied on information from SVWC </a:t>
            </a: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en-US" altLang="en-US"/>
              <a:t>California and Water</a:t>
            </a:r>
          </a:p>
        </p:txBody>
      </p:sp>
      <p:sp>
        <p:nvSpPr>
          <p:cNvPr id="6147" name="Content Placeholder 2"/>
          <p:cNvSpPr>
            <a:spLocks noGrp="1"/>
          </p:cNvSpPr>
          <p:nvPr>
            <p:ph idx="1"/>
          </p:nvPr>
        </p:nvSpPr>
        <p:spPr/>
        <p:txBody>
          <a:bodyPr/>
          <a:lstStyle/>
          <a:p>
            <a:pPr eaLnBrk="1" hangingPunct="1"/>
            <a:r>
              <a:rPr lang="en-US" altLang="en-US"/>
              <a:t>History</a:t>
            </a:r>
          </a:p>
          <a:p>
            <a:pPr eaLnBrk="1" hangingPunct="1"/>
            <a:r>
              <a:rPr lang="en-US" altLang="en-US"/>
              <a:t>Evolution of policy issues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209550"/>
          </a:xfrm>
        </p:spPr>
        <p:txBody>
          <a:bodyPr/>
          <a:lstStyle/>
          <a:p>
            <a:endParaRPr lang="en-US" altLang="en-US"/>
          </a:p>
        </p:txBody>
      </p:sp>
      <p:sp>
        <p:nvSpPr>
          <p:cNvPr id="24579" name="Content Placeholder 2"/>
          <p:cNvSpPr>
            <a:spLocks noGrp="1"/>
          </p:cNvSpPr>
          <p:nvPr>
            <p:ph idx="1"/>
          </p:nvPr>
        </p:nvSpPr>
        <p:spPr>
          <a:xfrm>
            <a:off x="381000" y="990600"/>
            <a:ext cx="8534400" cy="5486400"/>
          </a:xfrm>
        </p:spPr>
        <p:txBody>
          <a:bodyPr/>
          <a:lstStyle/>
          <a:p>
            <a:r>
              <a:rPr lang="en-US" altLang="en-US" sz="2400"/>
              <a:t>Interior orders an assessment. Relies on SF submission</a:t>
            </a:r>
          </a:p>
          <a:p>
            <a:r>
              <a:rPr lang="en-US" altLang="en-US" sz="2400"/>
              <a:t>Perception by outgoing Taft/incoming Wilson Administrations that Congress should approve project</a:t>
            </a:r>
          </a:p>
          <a:p>
            <a:r>
              <a:rPr lang="en-US" altLang="en-US" sz="2400"/>
              <a:t>Congress holds hearings on Raker Act on Hetch Hetchy</a:t>
            </a:r>
          </a:p>
          <a:p>
            <a:pPr lvl="1"/>
            <a:r>
              <a:rPr lang="en-US" altLang="en-US" sz="2000"/>
              <a:t>Show piece of preservationist’s testimony on developing the Mokelumne River is a disaster as main witness recants</a:t>
            </a:r>
          </a:p>
          <a:p>
            <a:r>
              <a:rPr lang="en-US" altLang="en-US" sz="2400"/>
              <a:t>Raker Act passes giving prior rights to irrigation districts, SF Hetch Hetchy, forbids sale of water/power to private entities </a:t>
            </a:r>
          </a:p>
          <a:p>
            <a:pPr lvl="1"/>
            <a:r>
              <a:rPr lang="en-US" altLang="en-US" sz="2200"/>
              <a:t>Power provision never enforced/power sold to PG&amp;E</a:t>
            </a:r>
          </a:p>
          <a:p>
            <a:r>
              <a:rPr lang="en-US" altLang="en-US" sz="2400"/>
              <a:t>After passing various SF bond issues and large cost over runs, water starts to flow in 1934. SVWW purchased 1930 </a:t>
            </a:r>
          </a:p>
          <a:p>
            <a:r>
              <a:rPr lang="en-US" altLang="en-US" sz="2400"/>
              <a:t>Donald Hodel, Reagan’s Secretary of Interior, proposes in 1987 removing the “O’Shaughnessy Dam” and turn Hetch Hetchy into a new national park </a:t>
            </a:r>
          </a:p>
          <a:p>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altLang="en-US" sz="4400"/>
              <a:t>East Bay: Oakland/Berkeley</a:t>
            </a:r>
          </a:p>
        </p:txBody>
      </p:sp>
      <p:sp>
        <p:nvSpPr>
          <p:cNvPr id="25603" name="Content Placeholder 2"/>
          <p:cNvSpPr>
            <a:spLocks noGrp="1"/>
          </p:cNvSpPr>
          <p:nvPr>
            <p:ph idx="1"/>
          </p:nvPr>
        </p:nvSpPr>
        <p:spPr>
          <a:xfrm>
            <a:off x="457200" y="1935163"/>
            <a:ext cx="8305800" cy="4389437"/>
          </a:xfrm>
        </p:spPr>
        <p:txBody>
          <a:bodyPr/>
          <a:lstStyle/>
          <a:p>
            <a:r>
              <a:rPr lang="en-US" altLang="en-US"/>
              <a:t>Decides not to be dependent on SF for water</a:t>
            </a:r>
          </a:p>
          <a:p>
            <a:r>
              <a:rPr lang="en-US" altLang="en-US"/>
              <a:t>Goes after Mokelumne River</a:t>
            </a:r>
          </a:p>
          <a:p>
            <a:pPr marL="546100" lvl="2" indent="-273050">
              <a:buClr>
                <a:srgbClr val="0BD0D9"/>
              </a:buClr>
              <a:buSzPct val="95000"/>
            </a:pPr>
            <a:r>
              <a:rPr lang="en-US" altLang="en-US"/>
              <a:t>Excess SF water sold to mainly to South Bay cities</a:t>
            </a:r>
          </a:p>
          <a:p>
            <a:r>
              <a:rPr lang="en-US" altLang="en-US"/>
              <a:t>Less water/power but took only six years to build (1929)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04850"/>
            <a:ext cx="8229600" cy="895350"/>
          </a:xfrm>
        </p:spPr>
        <p:txBody>
          <a:bodyPr/>
          <a:lstStyle/>
          <a:p>
            <a:pPr algn="ctr"/>
            <a:r>
              <a:rPr lang="en-US" altLang="en-US" sz="4400"/>
              <a:t>Los Angeles</a:t>
            </a:r>
          </a:p>
        </p:txBody>
      </p:sp>
      <p:sp>
        <p:nvSpPr>
          <p:cNvPr id="26627" name="Content Placeholder 2"/>
          <p:cNvSpPr>
            <a:spLocks noGrp="1"/>
          </p:cNvSpPr>
          <p:nvPr>
            <p:ph idx="1"/>
          </p:nvPr>
        </p:nvSpPr>
        <p:spPr>
          <a:xfrm>
            <a:off x="457200" y="1676400"/>
            <a:ext cx="8305800" cy="4648200"/>
          </a:xfrm>
        </p:spPr>
        <p:txBody>
          <a:bodyPr/>
          <a:lstStyle/>
          <a:p>
            <a:r>
              <a:rPr lang="en-US" altLang="en-US"/>
              <a:t>Population was growing rapidly</a:t>
            </a:r>
          </a:p>
          <a:p>
            <a:pPr lvl="1"/>
            <a:r>
              <a:rPr lang="en-US" altLang="en-US"/>
              <a:t>1890 to 1900, grows from 50,000 to 100,000</a:t>
            </a:r>
          </a:p>
          <a:p>
            <a:pPr lvl="1"/>
            <a:r>
              <a:rPr lang="en-US" altLang="en-US"/>
              <a:t>1900-1904, 100,000 to almost 200,000</a:t>
            </a:r>
          </a:p>
          <a:p>
            <a:r>
              <a:rPr lang="en-US" altLang="en-US"/>
              <a:t>Regains control of water lease to private Los Angeles Water company in 1898. Buys companies facilities 1902.</a:t>
            </a:r>
          </a:p>
          <a:p>
            <a:r>
              <a:rPr lang="en-US" altLang="en-US"/>
              <a:t>Los Angeles v. Pomeroy court case in 1899 reaffirms pueblo water rights to areas annexed by LA</a:t>
            </a:r>
          </a:p>
          <a:p>
            <a:r>
              <a:rPr lang="en-US" altLang="en-US"/>
              <a:t>LA city charter amended in 1903:</a:t>
            </a:r>
          </a:p>
          <a:p>
            <a:pPr lvl="1"/>
            <a:r>
              <a:rPr lang="en-US" altLang="en-US"/>
              <a:t>2/3 vote required to give up any water rights</a:t>
            </a:r>
          </a:p>
          <a:p>
            <a:pPr lvl="1"/>
            <a:r>
              <a:rPr lang="en-US" altLang="en-US"/>
              <a:t>Establishes 5 member Board of Water Commissioners</a:t>
            </a:r>
          </a:p>
          <a:p>
            <a:pPr lvl="1">
              <a:buFont typeface="Wingdings 2" panose="05020102010507070707" pitchFamily="18" charset="2"/>
              <a:buNone/>
            </a:pPr>
            <a:endParaRPr lang="en-US" altLang="en-US"/>
          </a:p>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04850"/>
            <a:ext cx="8229600" cy="819150"/>
          </a:xfrm>
        </p:spPr>
        <p:txBody>
          <a:bodyPr/>
          <a:lstStyle/>
          <a:p>
            <a:pPr algn="ctr"/>
            <a:r>
              <a:rPr lang="en-US" altLang="en-US" sz="4400"/>
              <a:t>William Mulholland</a:t>
            </a:r>
          </a:p>
        </p:txBody>
      </p:sp>
      <p:sp>
        <p:nvSpPr>
          <p:cNvPr id="27651" name="Content Placeholder 2"/>
          <p:cNvSpPr>
            <a:spLocks noGrp="1"/>
          </p:cNvSpPr>
          <p:nvPr>
            <p:ph idx="1"/>
          </p:nvPr>
        </p:nvSpPr>
        <p:spPr>
          <a:xfrm>
            <a:off x="381000" y="1600200"/>
            <a:ext cx="8534400" cy="4724400"/>
          </a:xfrm>
        </p:spPr>
        <p:txBody>
          <a:bodyPr/>
          <a:lstStyle/>
          <a:p>
            <a:r>
              <a:rPr lang="en-US" altLang="en-US" sz="2400"/>
              <a:t>Rose in 8 years from day laborer to superintendent of the water system for Los Angeles Water Company</a:t>
            </a:r>
          </a:p>
          <a:p>
            <a:r>
              <a:rPr lang="en-US" altLang="en-US" sz="2400"/>
              <a:t>Retained in position by LA Board of Water Commissioners</a:t>
            </a:r>
          </a:p>
          <a:p>
            <a:pPr lvl="1"/>
            <a:r>
              <a:rPr lang="en-US" altLang="en-US" sz="2000"/>
              <a:t>Only person who knew how whole water system operated</a:t>
            </a:r>
          </a:p>
          <a:p>
            <a:pPr lvl="1"/>
            <a:r>
              <a:rPr lang="en-US" altLang="en-US" sz="2000"/>
              <a:t>Immediately added water meters to provide incentives to reduce water wastage and updated system</a:t>
            </a:r>
          </a:p>
          <a:p>
            <a:pPr lvl="2"/>
            <a:r>
              <a:rPr lang="en-US" altLang="en-US"/>
              <a:t> </a:t>
            </a:r>
            <a:r>
              <a:rPr lang="en-US" altLang="en-US" sz="1800"/>
              <a:t>System becomes profitable and reliable</a:t>
            </a:r>
          </a:p>
          <a:p>
            <a:r>
              <a:rPr lang="en-US" altLang="en-US" sz="2400"/>
              <a:t>With former LA mayor, Fred Eaton, turns attention toward securing LA’s future by obtaining enough water to support an order of magnitude population increase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04850"/>
            <a:ext cx="8229600" cy="590550"/>
          </a:xfrm>
        </p:spPr>
        <p:txBody>
          <a:bodyPr/>
          <a:lstStyle/>
          <a:p>
            <a:pPr algn="ctr"/>
            <a:r>
              <a:rPr lang="en-US" altLang="en-US" sz="4400"/>
              <a:t>Owens River Valley</a:t>
            </a:r>
          </a:p>
        </p:txBody>
      </p:sp>
      <p:sp>
        <p:nvSpPr>
          <p:cNvPr id="28675" name="Content Placeholder 2"/>
          <p:cNvSpPr>
            <a:spLocks noGrp="1"/>
          </p:cNvSpPr>
          <p:nvPr>
            <p:ph idx="1"/>
          </p:nvPr>
        </p:nvSpPr>
        <p:spPr>
          <a:xfrm>
            <a:off x="228600" y="1600200"/>
            <a:ext cx="8610600" cy="4724400"/>
          </a:xfrm>
        </p:spPr>
        <p:txBody>
          <a:bodyPr/>
          <a:lstStyle/>
          <a:p>
            <a:r>
              <a:rPr lang="en-US" altLang="en-US" sz="2400"/>
              <a:t>Located 235 miles from LA on eastern side of Sierras</a:t>
            </a:r>
          </a:p>
          <a:p>
            <a:pPr lvl="1"/>
            <a:r>
              <a:rPr lang="en-US" altLang="en-US" sz="2000"/>
              <a:t>Major advantage is possibility of gravity fed aqueduct </a:t>
            </a:r>
          </a:p>
          <a:p>
            <a:r>
              <a:rPr lang="en-US" altLang="en-US" sz="2400"/>
              <a:t>Fred Eaton buys up substantial amounts of land and water rights in the Owens Valley.</a:t>
            </a:r>
          </a:p>
          <a:p>
            <a:pPr lvl="1"/>
            <a:r>
              <a:rPr lang="en-US" altLang="en-US" sz="2000"/>
              <a:t>Plan kept secret</a:t>
            </a:r>
          </a:p>
          <a:p>
            <a:pPr lvl="1"/>
            <a:r>
              <a:rPr lang="en-US" altLang="en-US" sz="2000"/>
              <a:t>Controversy over Eaton’s role resolved by selling to LA at cost</a:t>
            </a:r>
          </a:p>
          <a:p>
            <a:pPr lvl="1"/>
            <a:r>
              <a:rPr lang="en-US" altLang="en-US" sz="2000"/>
              <a:t>Eaton makes large profit on leasing a reservoir site  </a:t>
            </a:r>
          </a:p>
          <a:p>
            <a:r>
              <a:rPr lang="en-US" altLang="en-US" sz="2400"/>
              <a:t>Needs to get Reclamation Service consent</a:t>
            </a:r>
          </a:p>
          <a:p>
            <a:pPr lvl="1"/>
            <a:r>
              <a:rPr lang="en-US" altLang="en-US" sz="2000"/>
              <a:t>Joseph Lippincott (southwestern U.S. supervising engineer)</a:t>
            </a:r>
          </a:p>
          <a:p>
            <a:r>
              <a:rPr lang="en-US" altLang="en-US" sz="2400"/>
              <a:t>Hot weather/drought results in overwhelming public support for bond issue to fund entire project</a:t>
            </a:r>
          </a:p>
          <a:p>
            <a:r>
              <a:rPr lang="en-US" altLang="en-US" sz="2400"/>
              <a:t>President Theodore Roosevelt/Congress approve 1906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a:p>
        </p:txBody>
      </p:sp>
      <p:sp>
        <p:nvSpPr>
          <p:cNvPr id="29699" name="Content Placeholder 2"/>
          <p:cNvSpPr>
            <a:spLocks noGrp="1"/>
          </p:cNvSpPr>
          <p:nvPr>
            <p:ph idx="1"/>
          </p:nvPr>
        </p:nvSpPr>
        <p:spPr>
          <a:xfrm>
            <a:off x="381000" y="1935163"/>
            <a:ext cx="8382000" cy="4389437"/>
          </a:xfrm>
        </p:spPr>
        <p:txBody>
          <a:bodyPr/>
          <a:lstStyle/>
          <a:p>
            <a:r>
              <a:rPr lang="en-US" altLang="en-US"/>
              <a:t>Los Angeles Aqueduct takes five years to build. Project completed on time and within budget.</a:t>
            </a:r>
          </a:p>
          <a:p>
            <a:pPr lvl="1"/>
            <a:r>
              <a:rPr lang="en-US" altLang="en-US"/>
              <a:t>Striking contrast to San Francisco</a:t>
            </a:r>
          </a:p>
          <a:p>
            <a:r>
              <a:rPr lang="en-US" altLang="en-US"/>
              <a:t>LA uses the availability of water to justify annexing large amounts of land for growing city.</a:t>
            </a:r>
          </a:p>
          <a:p>
            <a:pPr lvl="1"/>
            <a:r>
              <a:rPr lang="en-US" altLang="en-US"/>
              <a:t>Value of land in San Fernando Valley goes up dramatically</a:t>
            </a:r>
          </a:p>
          <a:p>
            <a:pPr lvl="1"/>
            <a:r>
              <a:rPr lang="en-US" altLang="en-US"/>
              <a:t>Charges of trading on insider knowledge</a:t>
            </a:r>
          </a:p>
          <a:p>
            <a:pPr>
              <a:buFont typeface="Wingdings 2" panose="05020102010507070707" pitchFamily="18" charset="2"/>
              <a:buNone/>
            </a:pP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04850"/>
            <a:ext cx="8229600" cy="285750"/>
          </a:xfrm>
        </p:spPr>
        <p:txBody>
          <a:bodyPr/>
          <a:lstStyle/>
          <a:p>
            <a:endParaRPr lang="en-US" altLang="en-US"/>
          </a:p>
        </p:txBody>
      </p:sp>
      <p:sp>
        <p:nvSpPr>
          <p:cNvPr id="30723" name="Content Placeholder 2"/>
          <p:cNvSpPr>
            <a:spLocks noGrp="1"/>
          </p:cNvSpPr>
          <p:nvPr>
            <p:ph idx="1"/>
          </p:nvPr>
        </p:nvSpPr>
        <p:spPr>
          <a:xfrm>
            <a:off x="381000" y="990600"/>
            <a:ext cx="8305800" cy="5334000"/>
          </a:xfrm>
        </p:spPr>
        <p:txBody>
          <a:bodyPr/>
          <a:lstStyle/>
          <a:p>
            <a:r>
              <a:rPr lang="en-US" altLang="en-US" sz="2400"/>
              <a:t>Initially LA Aqueduct beneficial to Owens Valley </a:t>
            </a:r>
          </a:p>
          <a:p>
            <a:r>
              <a:rPr lang="en-US" altLang="en-US" sz="2400"/>
              <a:t>Changed in 1920’s with increased water diversions/drought</a:t>
            </a:r>
          </a:p>
          <a:p>
            <a:pPr lvl="1"/>
            <a:r>
              <a:rPr lang="en-US" altLang="en-US" sz="2000"/>
              <a:t>Aqueduct dynamited several times</a:t>
            </a:r>
          </a:p>
          <a:p>
            <a:pPr lvl="1"/>
            <a:r>
              <a:rPr lang="en-US" altLang="en-US" sz="2000"/>
              <a:t>Plight of residents attracts national press attention</a:t>
            </a:r>
          </a:p>
          <a:p>
            <a:r>
              <a:rPr lang="en-US" altLang="en-US" sz="2400"/>
              <a:t>LA buys up most remaining land in Inyo county</a:t>
            </a:r>
          </a:p>
          <a:p>
            <a:r>
              <a:rPr lang="en-US" altLang="en-US" sz="2400"/>
              <a:t>Recreation (from LA) develops in area and to reduce tax bill LA sells off land without water rights</a:t>
            </a:r>
          </a:p>
          <a:p>
            <a:r>
              <a:rPr lang="en-US" altLang="en-US" sz="2400"/>
              <a:t>St. Francis Dam north of LA collapses after being filled</a:t>
            </a:r>
          </a:p>
          <a:p>
            <a:pPr lvl="1"/>
            <a:r>
              <a:rPr lang="en-US" altLang="en-US" sz="2000"/>
              <a:t>Originally blamed on Owens Valley activists</a:t>
            </a:r>
          </a:p>
          <a:p>
            <a:pPr lvl="1"/>
            <a:r>
              <a:rPr lang="en-US" altLang="en-US" sz="2000"/>
              <a:t>Mulholland takes blame and resigns in 1928</a:t>
            </a:r>
          </a:p>
          <a:p>
            <a:r>
              <a:rPr lang="en-US" altLang="en-US"/>
              <a:t>Leaves LA Department of Water and Power most powerful municipal agency in U.S. </a:t>
            </a:r>
          </a:p>
          <a:p>
            <a:pPr lvl="1"/>
            <a:r>
              <a:rPr lang="en-US" altLang="en-US"/>
              <a:t>Population of LA surpasses SF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04850"/>
            <a:ext cx="8229600" cy="895350"/>
          </a:xfrm>
        </p:spPr>
        <p:txBody>
          <a:bodyPr/>
          <a:lstStyle/>
          <a:p>
            <a:pPr algn="ctr"/>
            <a:r>
              <a:rPr lang="en-US" altLang="en-US" sz="4400"/>
              <a:t>Mono Lake</a:t>
            </a:r>
          </a:p>
        </p:txBody>
      </p:sp>
      <p:sp>
        <p:nvSpPr>
          <p:cNvPr id="31747" name="Content Placeholder 2"/>
          <p:cNvSpPr>
            <a:spLocks noGrp="1"/>
          </p:cNvSpPr>
          <p:nvPr>
            <p:ph idx="1"/>
          </p:nvPr>
        </p:nvSpPr>
        <p:spPr>
          <a:xfrm>
            <a:off x="457200" y="1752600"/>
            <a:ext cx="8229600" cy="4572000"/>
          </a:xfrm>
        </p:spPr>
        <p:txBody>
          <a:bodyPr/>
          <a:lstStyle/>
          <a:p>
            <a:r>
              <a:rPr lang="en-US" altLang="en-US"/>
              <a:t>With population still growing and a new drought LA acquires water from adjacent Mono County from streams feeding Mono Lake in 1930</a:t>
            </a:r>
          </a:p>
          <a:p>
            <a:pPr lvl="1"/>
            <a:r>
              <a:rPr lang="en-US" altLang="en-US"/>
              <a:t>Passes new bond issue and extends LA Aqueduct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04850"/>
            <a:ext cx="8229600" cy="666750"/>
          </a:xfrm>
        </p:spPr>
        <p:txBody>
          <a:bodyPr/>
          <a:lstStyle/>
          <a:p>
            <a:pPr algn="ctr"/>
            <a:r>
              <a:rPr lang="en-US" altLang="en-US" sz="4000"/>
              <a:t>Boulder Dam, Colorado River &amp; MWD</a:t>
            </a:r>
          </a:p>
        </p:txBody>
      </p:sp>
      <p:sp>
        <p:nvSpPr>
          <p:cNvPr id="32771" name="Content Placeholder 2"/>
          <p:cNvSpPr>
            <a:spLocks noGrp="1"/>
          </p:cNvSpPr>
          <p:nvPr>
            <p:ph idx="1"/>
          </p:nvPr>
        </p:nvSpPr>
        <p:spPr>
          <a:xfrm>
            <a:off x="381000" y="1447800"/>
            <a:ext cx="8458200" cy="5029200"/>
          </a:xfrm>
        </p:spPr>
        <p:txBody>
          <a:bodyPr/>
          <a:lstStyle/>
          <a:p>
            <a:r>
              <a:rPr lang="en-US" altLang="en-US" sz="2400"/>
              <a:t>Reclamation Service (now Bureau of) wants to do grand projects like LA and SF</a:t>
            </a:r>
          </a:p>
          <a:p>
            <a:r>
              <a:rPr lang="en-US" altLang="en-US" sz="2400"/>
              <a:t>Starts bigger projects (Salt River project in Phoenix) and large concrete dams in Idaho, N.M. &amp;Wyoming</a:t>
            </a:r>
          </a:p>
          <a:p>
            <a:r>
              <a:rPr lang="en-US" altLang="en-US" sz="2400"/>
              <a:t>Arthur Powell Davis identifies Colorado River and a huge dam on it as key to harnessing the waters of the West</a:t>
            </a:r>
          </a:p>
          <a:p>
            <a:r>
              <a:rPr lang="en-US" altLang="en-US" sz="2400"/>
              <a:t>Needed an “interest group” to promote and found it in the farmers Imperial Valley of Southern California</a:t>
            </a:r>
          </a:p>
          <a:p>
            <a:pPr lvl="1"/>
            <a:r>
              <a:rPr lang="en-US" altLang="en-US" sz="2000"/>
              <a:t>600,000 very fertile acres with water</a:t>
            </a:r>
          </a:p>
          <a:p>
            <a:pPr lvl="1"/>
            <a:r>
              <a:rPr lang="en-US" altLang="en-US" sz="2000"/>
              <a:t>Difficult water situation with Alamo Canal through Mexico</a:t>
            </a:r>
          </a:p>
          <a:p>
            <a:pPr lvl="1"/>
            <a:r>
              <a:rPr lang="en-US" altLang="en-US" sz="2000"/>
              <a:t>1905 huge surge of water break through creating Salton Sea</a:t>
            </a:r>
          </a:p>
          <a:p>
            <a:pPr lvl="1"/>
            <a:r>
              <a:rPr lang="en-US" altLang="en-US" sz="2000"/>
              <a:t>More Colorado River water started going irrigate farm land in Mexico owned by large wealth landholders from Los Angeles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04850"/>
            <a:ext cx="8229600" cy="590550"/>
          </a:xfrm>
        </p:spPr>
        <p:txBody>
          <a:bodyPr/>
          <a:lstStyle/>
          <a:p>
            <a:endParaRPr lang="en-US" altLang="en-US"/>
          </a:p>
        </p:txBody>
      </p:sp>
      <p:sp>
        <p:nvSpPr>
          <p:cNvPr id="33795" name="Content Placeholder 2"/>
          <p:cNvSpPr>
            <a:spLocks noGrp="1"/>
          </p:cNvSpPr>
          <p:nvPr>
            <p:ph idx="1"/>
          </p:nvPr>
        </p:nvSpPr>
        <p:spPr>
          <a:xfrm>
            <a:off x="457200" y="1524000"/>
            <a:ext cx="8229600" cy="4800600"/>
          </a:xfrm>
        </p:spPr>
        <p:txBody>
          <a:bodyPr/>
          <a:lstStyle/>
          <a:p>
            <a:r>
              <a:rPr lang="en-US" altLang="en-US" sz="2400"/>
              <a:t>Imperial Irrigation District Set up 1911</a:t>
            </a:r>
          </a:p>
          <a:p>
            <a:r>
              <a:rPr lang="en-US" altLang="en-US" sz="2400"/>
              <a:t>Congressional bill to build “All American Canal” introduced 1919</a:t>
            </a:r>
          </a:p>
          <a:p>
            <a:r>
              <a:rPr lang="en-US" altLang="en-US" sz="2400"/>
              <a:t>Bureau of Reclamation wants to fend off Army Corp of Engineers building All American Canal</a:t>
            </a:r>
          </a:p>
          <a:p>
            <a:r>
              <a:rPr lang="en-US" altLang="en-US" sz="2400"/>
              <a:t>More serious Congressional bill introduced in House and Senate in 1922 by Senator Hiram Johnson, former California Governor</a:t>
            </a:r>
          </a:p>
          <a:p>
            <a:r>
              <a:rPr lang="en-US" altLang="en-US" sz="2400"/>
              <a:t>Huge dam on Colorado seen necessary to control water surges and to generate electricity to pay for building canal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04850"/>
            <a:ext cx="8229600" cy="1047750"/>
          </a:xfrm>
        </p:spPr>
        <p:txBody>
          <a:bodyPr/>
          <a:lstStyle/>
          <a:p>
            <a:pPr algn="ctr" eaLnBrk="1" hangingPunct="1"/>
            <a:r>
              <a:rPr lang="en-US" altLang="en-US" sz="4000"/>
              <a:t>Long Standing California Water Conflicts</a:t>
            </a:r>
          </a:p>
        </p:txBody>
      </p:sp>
      <p:sp>
        <p:nvSpPr>
          <p:cNvPr id="3" name="Content Placeholder 2"/>
          <p:cNvSpPr>
            <a:spLocks noGrp="1"/>
          </p:cNvSpPr>
          <p:nvPr>
            <p:ph idx="1"/>
          </p:nvPr>
        </p:nvSpPr>
        <p:spPr>
          <a:xfrm>
            <a:off x="381000" y="1935163"/>
            <a:ext cx="8458200" cy="4389437"/>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a:t>North versus South</a:t>
            </a:r>
          </a:p>
          <a:p>
            <a:pPr marL="640080" lvl="1" indent="-246888" eaLnBrk="1" fontAlgn="auto" hangingPunct="1">
              <a:spcAft>
                <a:spcPts val="0"/>
              </a:spcAft>
              <a:buFont typeface="Wingdings 2"/>
              <a:buChar char=""/>
              <a:defRPr/>
            </a:pPr>
            <a:r>
              <a:rPr lang="en-US" dirty="0"/>
              <a:t>80% comes from North of Sacramento</a:t>
            </a:r>
          </a:p>
          <a:p>
            <a:pPr marL="640080" lvl="1" indent="-246888" eaLnBrk="1" fontAlgn="auto" hangingPunct="1">
              <a:spcAft>
                <a:spcPts val="0"/>
              </a:spcAft>
              <a:buFont typeface="Wingdings 2"/>
              <a:buChar char=""/>
              <a:defRPr/>
            </a:pPr>
            <a:r>
              <a:rPr lang="en-US" dirty="0"/>
              <a:t>80% used South of Sacramento</a:t>
            </a:r>
          </a:p>
          <a:p>
            <a:pPr marL="274320" indent="-274320" eaLnBrk="1" fontAlgn="auto" hangingPunct="1">
              <a:spcAft>
                <a:spcPts val="0"/>
              </a:spcAft>
              <a:buClr>
                <a:schemeClr val="accent3"/>
              </a:buClr>
              <a:buFont typeface="Wingdings 2"/>
              <a:buChar char=""/>
              <a:defRPr/>
            </a:pPr>
            <a:r>
              <a:rPr lang="en-US" dirty="0"/>
              <a:t>East versus West</a:t>
            </a:r>
          </a:p>
          <a:p>
            <a:pPr marL="640080" lvl="1" indent="-246888" eaLnBrk="1" fontAlgn="auto" hangingPunct="1">
              <a:spcAft>
                <a:spcPts val="0"/>
              </a:spcAft>
              <a:buFont typeface="Wingdings 2"/>
              <a:buChar char=""/>
              <a:defRPr/>
            </a:pPr>
            <a:r>
              <a:rPr lang="en-US" dirty="0"/>
              <a:t>Most water originates on eastern mountains and used in west on coast or Central Valley</a:t>
            </a:r>
          </a:p>
          <a:p>
            <a:pPr marL="274320" indent="-274320" eaLnBrk="1" fontAlgn="auto" hangingPunct="1">
              <a:spcAft>
                <a:spcPts val="0"/>
              </a:spcAft>
              <a:buClr>
                <a:schemeClr val="accent3"/>
              </a:buClr>
              <a:buFont typeface="Wingdings 2"/>
              <a:buChar char=""/>
              <a:defRPr/>
            </a:pPr>
            <a:r>
              <a:rPr lang="en-US" dirty="0"/>
              <a:t>Agriculture versus Urban </a:t>
            </a:r>
          </a:p>
          <a:p>
            <a:pPr marL="640080" lvl="1" indent="-246888" eaLnBrk="1" fontAlgn="auto" hangingPunct="1">
              <a:spcAft>
                <a:spcPts val="0"/>
              </a:spcAft>
              <a:buFont typeface="Wingdings 2"/>
              <a:buChar char=""/>
              <a:defRPr/>
            </a:pPr>
            <a:r>
              <a:rPr lang="en-US" dirty="0"/>
              <a:t>Cost allocation and water shares</a:t>
            </a:r>
          </a:p>
          <a:p>
            <a:pPr marL="274320" indent="-274320" eaLnBrk="1" fontAlgn="auto" hangingPunct="1">
              <a:spcAft>
                <a:spcPts val="0"/>
              </a:spcAft>
              <a:buClr>
                <a:schemeClr val="accent3"/>
              </a:buClr>
              <a:buFont typeface="Wingdings 2"/>
              <a:buChar char=""/>
              <a:defRPr/>
            </a:pPr>
            <a:r>
              <a:rPr lang="en-US" dirty="0"/>
              <a:t>Environmentalists versus Agriculture &amp; Urban   </a:t>
            </a:r>
          </a:p>
          <a:p>
            <a:pPr marL="640080" lvl="1" indent="-246888" eaLnBrk="1" fontAlgn="auto" hangingPunct="1">
              <a:spcAft>
                <a:spcPts val="0"/>
              </a:spcAft>
              <a:buFont typeface="Wingdings 2"/>
              <a:buChar char=""/>
              <a:defRPr/>
            </a:pPr>
            <a:r>
              <a:rPr lang="en-US" dirty="0"/>
              <a:t>Large role of political system and courts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04850"/>
            <a:ext cx="8229600" cy="209550"/>
          </a:xfrm>
        </p:spPr>
        <p:txBody>
          <a:bodyPr/>
          <a:lstStyle/>
          <a:p>
            <a:endParaRPr lang="en-US" altLang="en-US"/>
          </a:p>
        </p:txBody>
      </p:sp>
      <p:sp>
        <p:nvSpPr>
          <p:cNvPr id="34819" name="Content Placeholder 2"/>
          <p:cNvSpPr>
            <a:spLocks noGrp="1"/>
          </p:cNvSpPr>
          <p:nvPr>
            <p:ph idx="1"/>
          </p:nvPr>
        </p:nvSpPr>
        <p:spPr>
          <a:xfrm>
            <a:off x="457200" y="1143000"/>
            <a:ext cx="8229600" cy="5181600"/>
          </a:xfrm>
        </p:spPr>
        <p:txBody>
          <a:bodyPr/>
          <a:lstStyle/>
          <a:p>
            <a:r>
              <a:rPr lang="en-US" altLang="en-US"/>
              <a:t>Sets off alarm bells in other states along Colorado</a:t>
            </a:r>
          </a:p>
          <a:p>
            <a:r>
              <a:rPr lang="en-US" altLang="en-US"/>
              <a:t>Supreme Court ruling in Wyoming v. Colorado applies principle of prior appropriation to sharing Colorado’s water between states</a:t>
            </a:r>
          </a:p>
          <a:p>
            <a:r>
              <a:rPr lang="en-US" altLang="en-US"/>
              <a:t>Building Boulder Dam on Colorado would allow California to dramatically increase its share</a:t>
            </a:r>
          </a:p>
          <a:p>
            <a:r>
              <a:rPr lang="en-US" altLang="en-US"/>
              <a:t>Six of seven states along Colorado River (all but Arizona) come to agreement on allocating water putting the 1922 Colorado River Compact into effect</a:t>
            </a:r>
          </a:p>
          <a:p>
            <a:r>
              <a:rPr lang="en-US" altLang="en-US"/>
              <a:t>California guaranteed 4.4 million acre feet</a:t>
            </a:r>
          </a:p>
          <a:p>
            <a:r>
              <a:rPr lang="en-US" altLang="en-US"/>
              <a:t>California gets Boulder Dam and All American Canal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04850"/>
            <a:ext cx="8229600" cy="361950"/>
          </a:xfrm>
        </p:spPr>
        <p:txBody>
          <a:bodyPr/>
          <a:lstStyle/>
          <a:p>
            <a:endParaRPr lang="en-US" altLang="en-US"/>
          </a:p>
        </p:txBody>
      </p:sp>
      <p:sp>
        <p:nvSpPr>
          <p:cNvPr id="35843" name="Content Placeholder 2"/>
          <p:cNvSpPr>
            <a:spLocks noGrp="1"/>
          </p:cNvSpPr>
          <p:nvPr>
            <p:ph idx="1"/>
          </p:nvPr>
        </p:nvSpPr>
        <p:spPr>
          <a:xfrm>
            <a:off x="457200" y="1219200"/>
            <a:ext cx="8229600" cy="5105400"/>
          </a:xfrm>
        </p:spPr>
        <p:txBody>
          <a:bodyPr/>
          <a:lstStyle/>
          <a:p>
            <a:r>
              <a:rPr lang="en-US" altLang="en-US" sz="2400"/>
              <a:t>New competitor for California’s share of Colorado River</a:t>
            </a:r>
          </a:p>
          <a:p>
            <a:pPr lvl="1"/>
            <a:r>
              <a:rPr lang="en-US" altLang="en-US" sz="2200"/>
              <a:t>Metropolitan Water District of Southern California created</a:t>
            </a:r>
          </a:p>
          <a:p>
            <a:pPr lvl="1"/>
            <a:r>
              <a:rPr lang="en-US" altLang="en-US"/>
              <a:t>Consortium of 26 cities and water districts in Ventura, Los Angeles, San Bernardino, Riverside, Orange and San Diego Counties</a:t>
            </a:r>
          </a:p>
          <a:p>
            <a:r>
              <a:rPr lang="en-US" altLang="en-US" sz="2400"/>
              <a:t>Los Angeles effectively controls initially and pays most of the cost through property taxes</a:t>
            </a:r>
          </a:p>
          <a:p>
            <a:pPr lvl="1"/>
            <a:r>
              <a:rPr lang="en-US" altLang="en-US" sz="2000"/>
              <a:t>Does not take most of the water due to other sources</a:t>
            </a:r>
          </a:p>
          <a:p>
            <a:r>
              <a:rPr lang="en-US" altLang="en-US" sz="2400"/>
              <a:t>San Diego the largest purchaser of MWD water</a:t>
            </a:r>
          </a:p>
          <a:p>
            <a:r>
              <a:rPr lang="en-US" altLang="en-US" sz="2400"/>
              <a:t>1952 Laguna Declaration of MWD promising water always availabile fuels Southern California population growth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514350"/>
          </a:xfrm>
        </p:spPr>
        <p:txBody>
          <a:bodyPr/>
          <a:lstStyle/>
          <a:p>
            <a:endParaRPr lang="en-US" altLang="en-US"/>
          </a:p>
        </p:txBody>
      </p:sp>
      <p:sp>
        <p:nvSpPr>
          <p:cNvPr id="36867" name="Content Placeholder 2"/>
          <p:cNvSpPr>
            <a:spLocks noGrp="1"/>
          </p:cNvSpPr>
          <p:nvPr>
            <p:ph idx="1"/>
          </p:nvPr>
        </p:nvSpPr>
        <p:spPr>
          <a:xfrm>
            <a:off x="457200" y="1524000"/>
            <a:ext cx="8229600" cy="4800600"/>
          </a:xfrm>
        </p:spPr>
        <p:txBody>
          <a:bodyPr/>
          <a:lstStyle/>
          <a:p>
            <a:r>
              <a:rPr lang="en-US" altLang="en-US" sz="2400"/>
              <a:t>Imperial Valley poses substantial problems to Bureau of Reclamation</a:t>
            </a:r>
          </a:p>
          <a:p>
            <a:pPr lvl="1"/>
            <a:r>
              <a:rPr lang="en-US" altLang="en-US" sz="2000"/>
              <a:t>Powerful opposition to 160 acre limitation wins out</a:t>
            </a:r>
          </a:p>
          <a:p>
            <a:pPr lvl="1"/>
            <a:r>
              <a:rPr lang="en-US" altLang="en-US" sz="2000"/>
              <a:t>Most remaining small farmers bought out</a:t>
            </a:r>
          </a:p>
          <a:p>
            <a:pPr lvl="1"/>
            <a:r>
              <a:rPr lang="en-US" altLang="en-US" sz="2000"/>
              <a:t>Absentee landlords in LA, SF with managers/immigrant farm labor</a:t>
            </a:r>
          </a:p>
          <a:p>
            <a:pPr lvl="1"/>
            <a:r>
              <a:rPr lang="en-US" altLang="en-US" sz="2000"/>
              <a:t>Water provided at very subsidized rates</a:t>
            </a:r>
          </a:p>
          <a:p>
            <a:pPr lvl="1"/>
            <a:r>
              <a:rPr lang="en-US" altLang="en-US" sz="2000"/>
              <a:t>Huge profits with dependable water and Colorado flooding tamed</a:t>
            </a:r>
          </a:p>
          <a:p>
            <a:r>
              <a:rPr lang="en-US" altLang="en-US" sz="2400"/>
              <a:t>Boulder Dam power split between Los Angeles Department of Water and Power and Southern California Edison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altLang="en-US" sz="4400"/>
              <a:t>Central Valley Project (CVP)</a:t>
            </a:r>
          </a:p>
        </p:txBody>
      </p:sp>
      <p:sp>
        <p:nvSpPr>
          <p:cNvPr id="37891" name="Content Placeholder 2"/>
          <p:cNvSpPr>
            <a:spLocks noGrp="1"/>
          </p:cNvSpPr>
          <p:nvPr>
            <p:ph idx="1"/>
          </p:nvPr>
        </p:nvSpPr>
        <p:spPr/>
        <p:txBody>
          <a:bodyPr/>
          <a:lstStyle/>
          <a:p>
            <a:r>
              <a:rPr lang="en-US" altLang="en-US" sz="2400"/>
              <a:t>Central Valley is 450 miles long and between 40 to 75 miles long (from Redding to Bakersfield)</a:t>
            </a:r>
          </a:p>
          <a:p>
            <a:r>
              <a:rPr lang="en-US" altLang="en-US" sz="2400"/>
              <a:t>Water from western Sierra Nevada mountains</a:t>
            </a:r>
          </a:p>
          <a:p>
            <a:r>
              <a:rPr lang="en-US" altLang="en-US" sz="2400"/>
              <a:t>Light precipitation which comes after growing season</a:t>
            </a:r>
          </a:p>
          <a:p>
            <a:r>
              <a:rPr lang="en-US" altLang="en-US" sz="2400"/>
              <a:t>Frequent floods </a:t>
            </a:r>
          </a:p>
          <a:p>
            <a:r>
              <a:rPr lang="en-US" altLang="en-US" sz="2400"/>
              <a:t>Top part (Sacramento River) had too much water</a:t>
            </a:r>
          </a:p>
          <a:p>
            <a:r>
              <a:rPr lang="en-US" altLang="en-US" sz="2400"/>
              <a:t>Bottom (San Joaquin [River] Valley) usually had too little</a:t>
            </a:r>
          </a:p>
          <a:p>
            <a:r>
              <a:rPr lang="en-US" altLang="en-US" sz="2400"/>
              <a:t>Bureau of Reclamation projects small often unsuccessful</a:t>
            </a:r>
          </a:p>
          <a:p>
            <a:r>
              <a:rPr lang="en-US" altLang="en-US" sz="2400"/>
              <a:t>Number of small farms increases but </a:t>
            </a:r>
          </a:p>
          <a:p>
            <a:r>
              <a:rPr lang="en-US" altLang="en-US" sz="2400"/>
              <a:t>Three California bond issues in 1920’s fail to fund project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04850"/>
            <a:ext cx="8229600" cy="590550"/>
          </a:xfrm>
        </p:spPr>
        <p:txBody>
          <a:bodyPr/>
          <a:lstStyle/>
          <a:p>
            <a:endParaRPr lang="en-US" altLang="en-US"/>
          </a:p>
        </p:txBody>
      </p:sp>
      <p:sp>
        <p:nvSpPr>
          <p:cNvPr id="38915" name="Content Placeholder 2"/>
          <p:cNvSpPr>
            <a:spLocks noGrp="1"/>
          </p:cNvSpPr>
          <p:nvPr>
            <p:ph idx="1"/>
          </p:nvPr>
        </p:nvSpPr>
        <p:spPr>
          <a:xfrm>
            <a:off x="457200" y="1524000"/>
            <a:ext cx="8229600" cy="4800600"/>
          </a:xfrm>
        </p:spPr>
        <p:txBody>
          <a:bodyPr/>
          <a:lstStyle/>
          <a:p>
            <a:r>
              <a:rPr lang="en-US" altLang="en-US" sz="2400"/>
              <a:t>State of California scales back project to essential elements:</a:t>
            </a:r>
          </a:p>
          <a:p>
            <a:pPr lvl="1"/>
            <a:r>
              <a:rPr lang="en-US" altLang="en-US" sz="2000"/>
              <a:t>Major reservoir on Sacramento River</a:t>
            </a:r>
          </a:p>
          <a:p>
            <a:pPr lvl="1"/>
            <a:r>
              <a:rPr lang="en-US" altLang="en-US" sz="2000"/>
              <a:t>Improve navigability along lower Sacramento River</a:t>
            </a:r>
          </a:p>
          <a:p>
            <a:pPr lvl="1"/>
            <a:r>
              <a:rPr lang="en-US" altLang="en-US" sz="2000"/>
              <a:t>Prevent salt water intrusion in Sacramento Delta</a:t>
            </a:r>
          </a:p>
          <a:p>
            <a:pPr lvl="1"/>
            <a:r>
              <a:rPr lang="en-US" altLang="en-US" sz="2000"/>
              <a:t>Provide fresh water for cites along Sacramento</a:t>
            </a:r>
          </a:p>
          <a:p>
            <a:pPr lvl="1"/>
            <a:r>
              <a:rPr lang="en-US" altLang="en-US" sz="2000"/>
              <a:t>Release water at right times into drier San Joaquin Valley</a:t>
            </a:r>
          </a:p>
          <a:p>
            <a:pPr lvl="1"/>
            <a:r>
              <a:rPr lang="en-US" altLang="en-US" sz="2000"/>
              <a:t>Build an aqueduct to Southern California</a:t>
            </a:r>
          </a:p>
          <a:p>
            <a:pPr lvl="2"/>
            <a:r>
              <a:rPr lang="en-US" altLang="en-US" sz="1700"/>
              <a:t>Southern California backs out having gotten Colorado River water</a:t>
            </a:r>
          </a:p>
          <a:p>
            <a:pPr lvl="2">
              <a:buFont typeface="Wingdings 2" panose="05020102010507070707" pitchFamily="18" charset="2"/>
              <a:buNone/>
            </a:pPr>
            <a:endParaRPr lang="en-US" altLang="en-US" sz="1700"/>
          </a:p>
          <a:p>
            <a:r>
              <a:rPr lang="en-US" altLang="en-US" sz="2200"/>
              <a:t>Riparian water right holders win 1926 state supreme court ruling saying could use water even if wasteful. Major threat to project. </a:t>
            </a:r>
          </a:p>
          <a:p>
            <a:pPr lvl="1"/>
            <a:r>
              <a:rPr lang="en-US" altLang="en-US" sz="2200"/>
              <a:t>California voters amend constitution in 1928 prohibiting:</a:t>
            </a:r>
          </a:p>
          <a:p>
            <a:pPr lvl="2"/>
            <a:r>
              <a:rPr lang="en-US" altLang="en-US" sz="1900"/>
              <a:t>Wasting water or unreasonable use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04850"/>
            <a:ext cx="8229600" cy="361950"/>
          </a:xfrm>
        </p:spPr>
        <p:txBody>
          <a:bodyPr/>
          <a:lstStyle/>
          <a:p>
            <a:endParaRPr lang="en-US" altLang="en-US"/>
          </a:p>
        </p:txBody>
      </p:sp>
      <p:sp>
        <p:nvSpPr>
          <p:cNvPr id="39939" name="Content Placeholder 2"/>
          <p:cNvSpPr>
            <a:spLocks noGrp="1"/>
          </p:cNvSpPr>
          <p:nvPr>
            <p:ph idx="1"/>
          </p:nvPr>
        </p:nvSpPr>
        <p:spPr>
          <a:xfrm>
            <a:off x="457200" y="1219200"/>
            <a:ext cx="8229600" cy="5105400"/>
          </a:xfrm>
        </p:spPr>
        <p:txBody>
          <a:bodyPr/>
          <a:lstStyle/>
          <a:p>
            <a:r>
              <a:rPr lang="en-US" altLang="en-US" sz="2400"/>
              <a:t>California continues to try to get project off ground</a:t>
            </a:r>
          </a:p>
          <a:p>
            <a:r>
              <a:rPr lang="en-US" altLang="en-US" sz="2400"/>
              <a:t>Desires more and more Federal support</a:t>
            </a:r>
          </a:p>
          <a:p>
            <a:r>
              <a:rPr lang="en-US" altLang="en-US" sz="2400"/>
              <a:t>Concedes that power generated will be public</a:t>
            </a:r>
          </a:p>
          <a:p>
            <a:r>
              <a:rPr lang="en-US" altLang="en-US" sz="2400"/>
              <a:t>Finally approve bond issue for CVP</a:t>
            </a:r>
          </a:p>
          <a:p>
            <a:pPr lvl="1"/>
            <a:r>
              <a:rPr lang="en-US" altLang="en-US" sz="2000"/>
              <a:t>Barely survives ballot attempt to overturn</a:t>
            </a:r>
          </a:p>
          <a:p>
            <a:pPr lvl="1"/>
            <a:r>
              <a:rPr lang="en-US" altLang="en-US" sz="2000"/>
              <a:t>LA votes 2 to 1 against CVP (taxation with no benefits)</a:t>
            </a:r>
          </a:p>
          <a:p>
            <a:pPr lvl="1"/>
            <a:r>
              <a:rPr lang="en-US" altLang="en-US" sz="2000"/>
              <a:t>California unable to sell bonds</a:t>
            </a:r>
          </a:p>
          <a:p>
            <a:r>
              <a:rPr lang="en-US" altLang="en-US" sz="2400"/>
              <a:t>Roosevelt agrees to have Feds take over CVP project</a:t>
            </a:r>
          </a:p>
          <a:p>
            <a:pPr lvl="1"/>
            <a:r>
              <a:rPr lang="en-US" altLang="en-US" sz="2000"/>
              <a:t>Bureau of Reclamation gains control</a:t>
            </a:r>
          </a:p>
          <a:p>
            <a:pPr lvl="1"/>
            <a:r>
              <a:rPr lang="en-US" altLang="en-US" sz="2000"/>
              <a:t>Roosevelt insists reclamation (160 acres/power) rules be followed</a:t>
            </a:r>
          </a:p>
          <a:p>
            <a:pPr lvl="1"/>
            <a:r>
              <a:rPr lang="en-US" altLang="en-US" sz="2000"/>
              <a:t>Work begins 1937</a:t>
            </a:r>
          </a:p>
          <a:p>
            <a:pPr lvl="1"/>
            <a:r>
              <a:rPr lang="en-US" altLang="en-US" sz="2000"/>
              <a:t>First power generated for sale 1944</a:t>
            </a:r>
          </a:p>
          <a:p>
            <a:pPr lvl="1"/>
            <a:r>
              <a:rPr lang="en-US" altLang="en-US" sz="2000"/>
              <a:t>Water to San Joaquin Valley in 1951</a:t>
            </a:r>
          </a:p>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04850"/>
            <a:ext cx="8229600" cy="819150"/>
          </a:xfrm>
        </p:spPr>
        <p:txBody>
          <a:bodyPr/>
          <a:lstStyle/>
          <a:p>
            <a:pPr algn="ctr"/>
            <a:r>
              <a:rPr lang="en-US" altLang="en-US" sz="4400"/>
              <a:t>Central Valley Project Service Areas</a:t>
            </a:r>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78113" y="1935163"/>
            <a:ext cx="3787775" cy="4389437"/>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04850"/>
            <a:ext cx="8229600" cy="742950"/>
          </a:xfrm>
        </p:spPr>
        <p:txBody>
          <a:bodyPr/>
          <a:lstStyle/>
          <a:p>
            <a:pPr algn="ctr"/>
            <a:r>
              <a:rPr lang="en-US" altLang="en-US" sz="4400"/>
              <a:t>160 Acre Fight</a:t>
            </a:r>
          </a:p>
        </p:txBody>
      </p:sp>
      <p:sp>
        <p:nvSpPr>
          <p:cNvPr id="41987" name="Content Placeholder 2"/>
          <p:cNvSpPr>
            <a:spLocks noGrp="1"/>
          </p:cNvSpPr>
          <p:nvPr>
            <p:ph idx="1"/>
          </p:nvPr>
        </p:nvSpPr>
        <p:spPr>
          <a:xfrm>
            <a:off x="457200" y="1600200"/>
            <a:ext cx="8229600" cy="4724400"/>
          </a:xfrm>
        </p:spPr>
        <p:txBody>
          <a:bodyPr/>
          <a:lstStyle/>
          <a:p>
            <a:r>
              <a:rPr lang="en-US" altLang="en-US" sz="2400"/>
              <a:t>With low-cost water big farms highly profitable</a:t>
            </a:r>
          </a:p>
          <a:p>
            <a:pPr lvl="1"/>
            <a:r>
              <a:rPr lang="en-US" altLang="en-US" sz="2000"/>
              <a:t>In San Joaquin Valley alternative was groundwater pumping</a:t>
            </a:r>
          </a:p>
          <a:p>
            <a:r>
              <a:rPr lang="en-US" altLang="en-US" sz="2400"/>
              <a:t>Roosevelt supporters saw 160 acre limitation key to protecting/encouraging family farms</a:t>
            </a:r>
          </a:p>
          <a:p>
            <a:pPr lvl="1"/>
            <a:r>
              <a:rPr lang="en-US" altLang="en-US" sz="2000"/>
              <a:t>Study by Walter Goldschmidt (UC) for Bureau of Agricultural Economics show dramatic difference in income distribution, community structure quality of life for communities composed of small versus large farms</a:t>
            </a:r>
          </a:p>
          <a:p>
            <a:r>
              <a:rPr lang="en-US" altLang="en-US" sz="2400"/>
              <a:t>Truman/Eisenhower much more big business friendly</a:t>
            </a:r>
          </a:p>
          <a:p>
            <a:pPr lvl="1"/>
            <a:r>
              <a:rPr lang="en-US" altLang="en-US" sz="2000"/>
              <a:t>Allow technical compliance with 160 Acre limitation</a:t>
            </a:r>
          </a:p>
          <a:p>
            <a:pPr lvl="1"/>
            <a:r>
              <a:rPr lang="en-US" altLang="en-US" sz="2000"/>
              <a:t>Sales of power to private companies used to subsidize project costs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04850"/>
            <a:ext cx="8229600" cy="895350"/>
          </a:xfrm>
        </p:spPr>
        <p:txBody>
          <a:bodyPr/>
          <a:lstStyle/>
          <a:p>
            <a:pPr algn="ctr"/>
            <a:r>
              <a:rPr lang="en-US" altLang="en-US" sz="4400"/>
              <a:t>State Water Project (SWP)</a:t>
            </a:r>
          </a:p>
        </p:txBody>
      </p:sp>
      <p:sp>
        <p:nvSpPr>
          <p:cNvPr id="43011" name="Content Placeholder 2"/>
          <p:cNvSpPr>
            <a:spLocks noGrp="1"/>
          </p:cNvSpPr>
          <p:nvPr>
            <p:ph idx="1"/>
          </p:nvPr>
        </p:nvSpPr>
        <p:spPr>
          <a:xfrm>
            <a:off x="381000" y="1676400"/>
            <a:ext cx="8305800" cy="4648200"/>
          </a:xfrm>
        </p:spPr>
        <p:txBody>
          <a:bodyPr/>
          <a:lstStyle/>
          <a:p>
            <a:r>
              <a:rPr lang="en-US" altLang="en-US"/>
              <a:t>Three major problems with seen with CVP</a:t>
            </a:r>
          </a:p>
          <a:p>
            <a:pPr lvl="1"/>
            <a:r>
              <a:rPr lang="en-US" altLang="en-US"/>
              <a:t>Fear Feds would enforce 160 acre limit</a:t>
            </a:r>
          </a:p>
          <a:p>
            <a:pPr lvl="1"/>
            <a:r>
              <a:rPr lang="en-US" altLang="en-US"/>
              <a:t>Western side of San Joaquin Valley lacked access</a:t>
            </a:r>
          </a:p>
          <a:p>
            <a:pPr lvl="2"/>
            <a:r>
              <a:rPr lang="en-US" altLang="en-US"/>
              <a:t>Heavy use of groundwater</a:t>
            </a:r>
          </a:p>
          <a:p>
            <a:pPr lvl="2"/>
            <a:r>
              <a:rPr lang="en-US" altLang="en-US"/>
              <a:t>Most of the land controlled by powerful interests </a:t>
            </a:r>
          </a:p>
          <a:p>
            <a:pPr lvl="1"/>
            <a:r>
              <a:rPr lang="en-US" altLang="en-US"/>
              <a:t>Did not do much for urban areas</a:t>
            </a:r>
          </a:p>
          <a:p>
            <a:pPr lvl="2"/>
            <a:r>
              <a:rPr lang="en-US" altLang="en-US"/>
              <a:t>1980 population (20M) predicted to be double 1950 population</a:t>
            </a:r>
          </a:p>
          <a:p>
            <a:r>
              <a:rPr lang="en-US" altLang="en-US"/>
              <a:t>California first seriously proposes SWP in 1951</a:t>
            </a:r>
          </a:p>
          <a:p>
            <a:pPr lvl="1"/>
            <a:r>
              <a:rPr lang="en-US" altLang="en-US"/>
              <a:t>Response in part to Bureau of Reclamation plans to exchange water between western states</a:t>
            </a:r>
          </a:p>
          <a:p>
            <a:pPr lvl="2"/>
            <a:r>
              <a:rPr lang="en-US" altLang="en-US"/>
              <a:t>Oregon water south, Owens Valley water east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04850"/>
            <a:ext cx="8229600" cy="819150"/>
          </a:xfrm>
        </p:spPr>
        <p:txBody>
          <a:bodyPr/>
          <a:lstStyle/>
          <a:p>
            <a:pPr algn="ctr"/>
            <a:r>
              <a:rPr lang="en-US" altLang="en-US" sz="4400"/>
              <a:t>Key Elements of SWP</a:t>
            </a:r>
          </a:p>
        </p:txBody>
      </p:sp>
      <p:sp>
        <p:nvSpPr>
          <p:cNvPr id="44035" name="Content Placeholder 2"/>
          <p:cNvSpPr>
            <a:spLocks noGrp="1"/>
          </p:cNvSpPr>
          <p:nvPr>
            <p:ph idx="1"/>
          </p:nvPr>
        </p:nvSpPr>
        <p:spPr>
          <a:xfrm>
            <a:off x="457200" y="1752600"/>
            <a:ext cx="8382000" cy="4648200"/>
          </a:xfrm>
        </p:spPr>
        <p:txBody>
          <a:bodyPr/>
          <a:lstStyle/>
          <a:p>
            <a:r>
              <a:rPr lang="en-US" altLang="en-US"/>
              <a:t>Build world’s tallest dam at Oroville on Feather River</a:t>
            </a:r>
          </a:p>
          <a:p>
            <a:pPr lvl="1"/>
            <a:r>
              <a:rPr lang="en-US" altLang="en-US"/>
              <a:t>Sacramento tributary, heaviest flowing undammed River</a:t>
            </a:r>
          </a:p>
          <a:p>
            <a:r>
              <a:rPr lang="en-US" altLang="en-US"/>
              <a:t>Deliver water to Sacramento Delta/San Francisco Area</a:t>
            </a:r>
          </a:p>
          <a:p>
            <a:pPr lvl="1"/>
            <a:r>
              <a:rPr lang="en-US" altLang="en-US"/>
              <a:t>Reduce seawater intrusion</a:t>
            </a:r>
          </a:p>
          <a:p>
            <a:pPr lvl="1"/>
            <a:r>
              <a:rPr lang="en-US" altLang="en-US"/>
              <a:t>Dilute pollution</a:t>
            </a:r>
          </a:p>
          <a:p>
            <a:pPr lvl="1"/>
            <a:r>
              <a:rPr lang="en-US" altLang="en-US"/>
              <a:t>Serve new urban growth</a:t>
            </a:r>
          </a:p>
          <a:p>
            <a:r>
              <a:rPr lang="en-US" altLang="en-US"/>
              <a:t>Build aqueduct to take water to western San Joaquin</a:t>
            </a:r>
          </a:p>
          <a:p>
            <a:r>
              <a:rPr lang="en-US" altLang="en-US"/>
              <a:t>Extend aqueduct to Southern California urban areas</a:t>
            </a:r>
          </a:p>
          <a:p>
            <a:pPr lvl="1"/>
            <a:r>
              <a:rPr lang="en-US" altLang="en-US"/>
              <a:t>Had to go over Tehachapis mountains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04850"/>
            <a:ext cx="8229600" cy="819150"/>
          </a:xfrm>
        </p:spPr>
        <p:txBody>
          <a:bodyPr/>
          <a:lstStyle/>
          <a:p>
            <a:pPr algn="ctr" eaLnBrk="1" hangingPunct="1"/>
            <a:r>
              <a:rPr lang="en-US" altLang="en-US" sz="4400"/>
              <a:t>History The Long View</a:t>
            </a:r>
          </a:p>
        </p:txBody>
      </p:sp>
      <p:sp>
        <p:nvSpPr>
          <p:cNvPr id="8195" name="Content Placeholder 2"/>
          <p:cNvSpPr>
            <a:spLocks noGrp="1"/>
          </p:cNvSpPr>
          <p:nvPr>
            <p:ph idx="1"/>
          </p:nvPr>
        </p:nvSpPr>
        <p:spPr>
          <a:xfrm>
            <a:off x="457200" y="1600200"/>
            <a:ext cx="8229600" cy="4724400"/>
          </a:xfrm>
        </p:spPr>
        <p:txBody>
          <a:bodyPr/>
          <a:lstStyle/>
          <a:p>
            <a:pPr eaLnBrk="1" hangingPunct="1"/>
            <a:r>
              <a:rPr lang="en-US" altLang="en-US" sz="2400"/>
              <a:t>Good Sources: </a:t>
            </a:r>
          </a:p>
          <a:p>
            <a:pPr lvl="1" eaLnBrk="1" hangingPunct="1"/>
            <a:r>
              <a:rPr lang="en-US" altLang="en-US" sz="2200"/>
              <a:t>Norris Hundley (2001) The Great Thirst: Californians and Water History (University of California Press)</a:t>
            </a:r>
          </a:p>
          <a:p>
            <a:pPr lvl="1" eaLnBrk="1" hangingPunct="1"/>
            <a:r>
              <a:rPr lang="en-US" altLang="en-US" sz="2200"/>
              <a:t>Marc Reisner (1986) Cadillac Desert (Penguin)</a:t>
            </a:r>
          </a:p>
          <a:p>
            <a:pPr lvl="2" eaLnBrk="1" hangingPunct="1"/>
            <a:r>
              <a:rPr lang="en-US" altLang="en-US" sz="1900"/>
              <a:t>California experienced mirrored in other western U.S. states</a:t>
            </a:r>
          </a:p>
          <a:p>
            <a:pPr lvl="2" eaLnBrk="1" hangingPunct="1">
              <a:buFont typeface="Wingdings 2" panose="05020102010507070707" pitchFamily="18" charset="2"/>
              <a:buNone/>
            </a:pPr>
            <a:endParaRPr lang="en-US" altLang="en-US" sz="2400"/>
          </a:p>
          <a:p>
            <a:pPr eaLnBrk="1" hangingPunct="1"/>
            <a:r>
              <a:rPr lang="en-US" altLang="en-US" sz="2400"/>
              <a:t>Indian (Pre-Spanish)</a:t>
            </a:r>
          </a:p>
          <a:p>
            <a:pPr lvl="1" eaLnBrk="1" hangingPunct="1"/>
            <a:r>
              <a:rPr lang="en-US" altLang="en-US" sz="2000"/>
              <a:t>California support sizeable population (300,000)</a:t>
            </a:r>
          </a:p>
          <a:p>
            <a:pPr lvl="1" eaLnBrk="1" hangingPunct="1"/>
            <a:r>
              <a:rPr lang="en-US" altLang="en-US" sz="2000"/>
              <a:t>Most of the population lived in the interior along the large rivers. </a:t>
            </a:r>
          </a:p>
          <a:p>
            <a:pPr lvl="1" eaLnBrk="1" hangingPunct="1"/>
            <a:r>
              <a:rPr lang="en-US" altLang="en-US" sz="2000"/>
              <a:t>Largely existed on fishing (salmon, steelhead) &amp; hunting</a:t>
            </a:r>
          </a:p>
          <a:p>
            <a:pPr lvl="1" eaLnBrk="1" hangingPunct="1"/>
            <a:r>
              <a:rPr lang="en-US" altLang="en-US" sz="2000"/>
              <a:t>Irrigation developed in Owens Valley &amp; along Colorado River</a:t>
            </a:r>
          </a:p>
          <a:p>
            <a:pPr lvl="1" eaLnBrk="1" hangingPunct="1"/>
            <a:r>
              <a:rPr lang="en-US" altLang="en-US" sz="2000"/>
              <a:t>Little influence on current water situation </a:t>
            </a:r>
          </a:p>
          <a:p>
            <a:pPr eaLnBrk="1" hangingPunct="1">
              <a:buFont typeface="Wingdings 2" panose="05020102010507070707" pitchFamily="18" charset="2"/>
              <a:buNone/>
            </a:pP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04850"/>
            <a:ext cx="8229600" cy="895350"/>
          </a:xfrm>
        </p:spPr>
        <p:txBody>
          <a:bodyPr/>
          <a:lstStyle/>
          <a:p>
            <a:pPr algn="ctr"/>
            <a:r>
              <a:rPr lang="en-US" altLang="en-US"/>
              <a:t> </a:t>
            </a:r>
            <a:r>
              <a:rPr lang="en-US" altLang="en-US" sz="4400"/>
              <a:t>California State Water Project</a:t>
            </a:r>
          </a:p>
        </p:txBody>
      </p:sp>
      <p:pic>
        <p:nvPicPr>
          <p:cNvPr id="450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514475"/>
            <a:ext cx="4419600" cy="514985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704850"/>
            <a:ext cx="8229600" cy="590550"/>
          </a:xfrm>
        </p:spPr>
        <p:txBody>
          <a:bodyPr/>
          <a:lstStyle/>
          <a:p>
            <a:pPr algn="ctr"/>
            <a:r>
              <a:rPr lang="en-US" altLang="en-US" sz="4000"/>
              <a:t>Funding the SWP</a:t>
            </a:r>
          </a:p>
        </p:txBody>
      </p:sp>
      <p:sp>
        <p:nvSpPr>
          <p:cNvPr id="46083" name="Content Placeholder 2"/>
          <p:cNvSpPr>
            <a:spLocks noGrp="1"/>
          </p:cNvSpPr>
          <p:nvPr>
            <p:ph idx="1"/>
          </p:nvPr>
        </p:nvSpPr>
        <p:spPr>
          <a:xfrm>
            <a:off x="457200" y="1295400"/>
            <a:ext cx="8229600" cy="5029200"/>
          </a:xfrm>
        </p:spPr>
        <p:txBody>
          <a:bodyPr/>
          <a:lstStyle/>
          <a:p>
            <a:r>
              <a:rPr lang="en-US" altLang="en-US" sz="2400"/>
              <a:t>Appropriation for planning studies in 1951</a:t>
            </a:r>
          </a:p>
          <a:p>
            <a:r>
              <a:rPr lang="en-US" altLang="en-US" sz="2400"/>
              <a:t>Massive flood in 1956 sparks institutional change</a:t>
            </a:r>
          </a:p>
          <a:p>
            <a:pPr lvl="1"/>
            <a:r>
              <a:rPr lang="en-US" altLang="en-US" sz="2000"/>
              <a:t>100,000 squares miles, $200M property loss, 64 lives</a:t>
            </a:r>
          </a:p>
          <a:p>
            <a:pPr lvl="1"/>
            <a:r>
              <a:rPr lang="en-US" altLang="en-US" sz="2000"/>
              <a:t>Seen as preventable if Oroville Dam had been built</a:t>
            </a:r>
          </a:p>
          <a:p>
            <a:pPr lvl="1"/>
            <a:r>
              <a:rPr lang="en-US" altLang="en-US" sz="2000"/>
              <a:t>California Department of Water Resources created</a:t>
            </a:r>
          </a:p>
          <a:p>
            <a:pPr lvl="2"/>
            <a:r>
              <a:rPr lang="en-US" altLang="en-US" sz="1800"/>
              <a:t>Incorporated 64 separate independent state agencies</a:t>
            </a:r>
          </a:p>
          <a:p>
            <a:r>
              <a:rPr lang="en-US" altLang="en-US" sz="2400"/>
              <a:t>1959 Burns-Porter Act</a:t>
            </a:r>
          </a:p>
          <a:p>
            <a:pPr lvl="1"/>
            <a:r>
              <a:rPr lang="en-US" altLang="en-US" sz="2000"/>
              <a:t>1.75 M in bonds (roughly size of annual state budget)</a:t>
            </a:r>
          </a:p>
          <a:p>
            <a:pPr lvl="1"/>
            <a:r>
              <a:rPr lang="en-US" altLang="en-US" sz="2000"/>
              <a:t>2.50 M in future revenue from off-shore oil</a:t>
            </a:r>
          </a:p>
          <a:p>
            <a:r>
              <a:rPr lang="en-US" altLang="en-US" sz="2400"/>
              <a:t>Pushed through legislature by Governor Pat Brown</a:t>
            </a:r>
          </a:p>
          <a:p>
            <a:pPr lvl="1"/>
            <a:r>
              <a:rPr lang="en-US" altLang="en-US" sz="2200"/>
              <a:t>North v. South, Agriculture v. MWD, LA v. other MWD</a:t>
            </a:r>
          </a:p>
          <a:p>
            <a:pPr lvl="1"/>
            <a:r>
              <a:rPr lang="en-US" altLang="en-US" sz="2200"/>
              <a:t>County-of-origin legislation waived for length of bonds</a:t>
            </a:r>
          </a:p>
          <a:p>
            <a:pPr lvl="1"/>
            <a:r>
              <a:rPr lang="en-US" altLang="en-US" sz="2200"/>
              <a:t>State ballot measure passes by 0.3% percent of the vote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04850"/>
            <a:ext cx="8229600" cy="819150"/>
          </a:xfrm>
        </p:spPr>
        <p:txBody>
          <a:bodyPr/>
          <a:lstStyle/>
          <a:p>
            <a:pPr algn="ctr"/>
            <a:r>
              <a:rPr lang="en-US" altLang="en-US" sz="4400"/>
              <a:t>Building the SWP</a:t>
            </a:r>
          </a:p>
        </p:txBody>
      </p:sp>
      <p:sp>
        <p:nvSpPr>
          <p:cNvPr id="47107" name="Content Placeholder 2"/>
          <p:cNvSpPr>
            <a:spLocks noGrp="1"/>
          </p:cNvSpPr>
          <p:nvPr>
            <p:ph idx="1"/>
          </p:nvPr>
        </p:nvSpPr>
        <p:spPr>
          <a:xfrm>
            <a:off x="457200" y="1600200"/>
            <a:ext cx="8229600" cy="4724400"/>
          </a:xfrm>
        </p:spPr>
        <p:txBody>
          <a:bodyPr/>
          <a:lstStyle/>
          <a:p>
            <a:r>
              <a:rPr lang="en-US" altLang="en-US"/>
              <a:t>Water reaches Alameda county (Bay area) in 1962</a:t>
            </a:r>
          </a:p>
          <a:p>
            <a:r>
              <a:rPr lang="en-US" altLang="en-US"/>
              <a:t>Water reaches San Joaquin in 1968</a:t>
            </a:r>
          </a:p>
          <a:p>
            <a:r>
              <a:rPr lang="en-US" altLang="en-US"/>
              <a:t>Crosses Tehachapis moutains in 1971</a:t>
            </a:r>
          </a:p>
          <a:p>
            <a:pPr lvl="1"/>
            <a:r>
              <a:rPr lang="en-US" altLang="en-US"/>
              <a:t>West branch aqueduct brings water to Castaic Lake </a:t>
            </a:r>
          </a:p>
          <a:p>
            <a:r>
              <a:rPr lang="en-US" altLang="en-US"/>
              <a:t>Reaches Lake Perris (Riverside County) in 1973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704850"/>
            <a:ext cx="8229600" cy="742950"/>
          </a:xfrm>
        </p:spPr>
        <p:txBody>
          <a:bodyPr/>
          <a:lstStyle/>
          <a:p>
            <a:pPr algn="ctr"/>
            <a:r>
              <a:rPr lang="en-US" altLang="en-US" sz="4400"/>
              <a:t>SWP Evolves</a:t>
            </a:r>
          </a:p>
        </p:txBody>
      </p:sp>
      <p:sp>
        <p:nvSpPr>
          <p:cNvPr id="48131" name="Content Placeholder 2"/>
          <p:cNvSpPr>
            <a:spLocks noGrp="1"/>
          </p:cNvSpPr>
          <p:nvPr>
            <p:ph idx="1"/>
          </p:nvPr>
        </p:nvSpPr>
        <p:spPr>
          <a:xfrm>
            <a:off x="381000" y="1524000"/>
            <a:ext cx="8382000" cy="4800600"/>
          </a:xfrm>
        </p:spPr>
        <p:txBody>
          <a:bodyPr/>
          <a:lstStyle/>
          <a:p>
            <a:r>
              <a:rPr lang="en-US" altLang="en-US" sz="2400"/>
              <a:t>Project largely pays for itself</a:t>
            </a:r>
          </a:p>
          <a:p>
            <a:pPr lvl="1"/>
            <a:r>
              <a:rPr lang="en-US" altLang="en-US" sz="2000"/>
              <a:t>Tideland oil revenue goes up as OPEC raises oil prices</a:t>
            </a:r>
          </a:p>
          <a:p>
            <a:pPr lvl="1"/>
            <a:r>
              <a:rPr lang="en-US" altLang="en-US" sz="2000"/>
              <a:t>All electricity from SWP plus 2x more goes to pump water</a:t>
            </a:r>
          </a:p>
          <a:p>
            <a:r>
              <a:rPr lang="en-US" altLang="en-US" sz="2400"/>
              <a:t>Agricultural interests get cheaper and cheaper water</a:t>
            </a:r>
          </a:p>
          <a:p>
            <a:pPr lvl="1"/>
            <a:r>
              <a:rPr lang="en-US" altLang="en-US" sz="2000"/>
              <a:t>Pat Brown originally imposed $2 per acre foot water surcharge on large farms rescinded by Reagan</a:t>
            </a:r>
          </a:p>
          <a:p>
            <a:pPr lvl="1"/>
            <a:r>
              <a:rPr lang="en-US" altLang="en-US" sz="2000"/>
              <a:t>MWD agrees to unfavorable capacity definition</a:t>
            </a:r>
          </a:p>
          <a:p>
            <a:pPr lvl="1"/>
            <a:r>
              <a:rPr lang="en-US" altLang="en-US" sz="2000"/>
              <a:t>Much water declared “surplus”</a:t>
            </a:r>
          </a:p>
          <a:p>
            <a:pPr lvl="1"/>
            <a:r>
              <a:rPr lang="en-US" altLang="en-US" sz="2000"/>
              <a:t>Farmers pay $13 per acre foot rather than expected $43 </a:t>
            </a:r>
          </a:p>
          <a:p>
            <a:pPr lvl="1"/>
            <a:r>
              <a:rPr lang="en-US" altLang="en-US" sz="2000"/>
              <a:t>Agriculture greatly expands</a:t>
            </a:r>
          </a:p>
          <a:p>
            <a:r>
              <a:rPr lang="en-US" altLang="en-US" sz="2400"/>
              <a:t>Availability of water fuels residential growth</a:t>
            </a:r>
          </a:p>
          <a:p>
            <a:pPr lvl="1"/>
            <a:r>
              <a:rPr lang="en-US" altLang="en-US" sz="2200"/>
              <a:t>LA, Orange, Riverside San Diego, San Bernardino counties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28600" y="838200"/>
            <a:ext cx="8686800" cy="762000"/>
          </a:xfrm>
        </p:spPr>
        <p:txBody>
          <a:bodyPr/>
          <a:lstStyle/>
          <a:p>
            <a:r>
              <a:rPr lang="en-US" altLang="en-US" sz="4000"/>
              <a:t>California Water Infrastructure Completed</a:t>
            </a:r>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876425"/>
            <a:ext cx="3962400" cy="468788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704850"/>
            <a:ext cx="8229600" cy="590550"/>
          </a:xfrm>
        </p:spPr>
        <p:txBody>
          <a:bodyPr/>
          <a:lstStyle/>
          <a:p>
            <a:pPr algn="ctr"/>
            <a:r>
              <a:rPr lang="en-US" altLang="en-US" sz="4000"/>
              <a:t>California v. Arizona</a:t>
            </a:r>
          </a:p>
        </p:txBody>
      </p:sp>
      <p:sp>
        <p:nvSpPr>
          <p:cNvPr id="50179" name="Content Placeholder 2"/>
          <p:cNvSpPr>
            <a:spLocks noGrp="1"/>
          </p:cNvSpPr>
          <p:nvPr>
            <p:ph idx="1"/>
          </p:nvPr>
        </p:nvSpPr>
        <p:spPr>
          <a:xfrm>
            <a:off x="381000" y="1295400"/>
            <a:ext cx="8458200" cy="5029200"/>
          </a:xfrm>
        </p:spPr>
        <p:txBody>
          <a:bodyPr/>
          <a:lstStyle/>
          <a:p>
            <a:r>
              <a:rPr lang="en-US" altLang="en-US" sz="2400"/>
              <a:t>Conflict between Arizona &amp; California over Colorado</a:t>
            </a:r>
          </a:p>
          <a:p>
            <a:pPr lvl="1"/>
            <a:r>
              <a:rPr lang="en-US" altLang="en-US" sz="2000"/>
              <a:t>Arizona did not sign original Colorado River Compact</a:t>
            </a:r>
          </a:p>
          <a:p>
            <a:pPr lvl="1"/>
            <a:r>
              <a:rPr lang="en-US" altLang="en-US" sz="2000"/>
              <a:t>Central Arizona rivers developed in 1940/1950’s</a:t>
            </a:r>
          </a:p>
          <a:p>
            <a:pPr lvl="1"/>
            <a:r>
              <a:rPr lang="en-US" altLang="en-US" sz="2000"/>
              <a:t>Arizona proposes Central Arizona project in 1947</a:t>
            </a:r>
          </a:p>
          <a:p>
            <a:r>
              <a:rPr lang="en-US" altLang="en-US" sz="2400"/>
              <a:t>Treaty with Mexico gave Mexico 1.5M acre feet</a:t>
            </a:r>
          </a:p>
          <a:p>
            <a:pPr lvl="1"/>
            <a:r>
              <a:rPr lang="en-US" altLang="en-US" sz="2000"/>
              <a:t>Split equal between upper &amp; lower Colorado River States</a:t>
            </a:r>
          </a:p>
          <a:p>
            <a:r>
              <a:rPr lang="en-US" altLang="en-US" sz="2400"/>
              <a:t>Court battle between Arizona &amp; California over water</a:t>
            </a:r>
          </a:p>
          <a:p>
            <a:pPr lvl="1"/>
            <a:r>
              <a:rPr lang="en-US" altLang="en-US" sz="2000"/>
              <a:t>Filed in 1952, Supreme Court decision 1963</a:t>
            </a:r>
          </a:p>
          <a:p>
            <a:r>
              <a:rPr lang="en-US" altLang="en-US"/>
              <a:t>Effect of court decision heavily against California </a:t>
            </a:r>
          </a:p>
          <a:p>
            <a:pPr lvl="1"/>
            <a:r>
              <a:rPr lang="en-US" altLang="en-US" sz="2000"/>
              <a:t>Based on faulty interpretation of Congressional intent</a:t>
            </a:r>
          </a:p>
          <a:p>
            <a:pPr lvl="1"/>
            <a:r>
              <a:rPr lang="en-US" altLang="en-US" sz="2000"/>
              <a:t>Effectively takes away “surplus” water from California</a:t>
            </a:r>
          </a:p>
          <a:p>
            <a:pPr lvl="1"/>
            <a:r>
              <a:rPr lang="en-US" altLang="en-US" sz="2000"/>
              <a:t> MWD as “junior” partner on Colorado big loser</a:t>
            </a:r>
          </a:p>
          <a:p>
            <a:pPr lvl="1"/>
            <a:r>
              <a:rPr lang="en-US" altLang="en-US" sz="2000"/>
              <a:t>MWD responds by contracting for more water from SWP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a:r>
              <a:rPr lang="en-US" altLang="en-US" sz="4000"/>
              <a:t>New Conflicts With Environmentalists</a:t>
            </a:r>
          </a:p>
        </p:txBody>
      </p:sp>
      <p:sp>
        <p:nvSpPr>
          <p:cNvPr id="51203" name="Content Placeholder 2"/>
          <p:cNvSpPr>
            <a:spLocks noGrp="1"/>
          </p:cNvSpPr>
          <p:nvPr>
            <p:ph idx="1"/>
          </p:nvPr>
        </p:nvSpPr>
        <p:spPr>
          <a:xfrm>
            <a:off x="304800" y="1935163"/>
            <a:ext cx="8458200" cy="4389437"/>
          </a:xfrm>
        </p:spPr>
        <p:txBody>
          <a:bodyPr/>
          <a:lstStyle/>
          <a:p>
            <a:r>
              <a:rPr lang="en-US" altLang="en-US"/>
              <a:t>In 1956, Sierra Club and other environmental groups block Echo Park Dam near Colorado/Utah border</a:t>
            </a:r>
          </a:p>
          <a:p>
            <a:pPr lvl="1"/>
            <a:r>
              <a:rPr lang="en-US" altLang="en-US"/>
              <a:t>But give in on Glenn Canyon Dam on Colorado</a:t>
            </a:r>
          </a:p>
          <a:p>
            <a:r>
              <a:rPr lang="en-US" altLang="en-US"/>
              <a:t>Environmental groups defeat plans for  two dams near Grand Canyon. Slows Central Arizona Project</a:t>
            </a:r>
          </a:p>
          <a:p>
            <a:pPr lvl="1"/>
            <a:r>
              <a:rPr lang="en-US" altLang="en-US"/>
              <a:t>Congress guarantees California 4.4 MAF of Colorado</a:t>
            </a:r>
          </a:p>
          <a:p>
            <a:r>
              <a:rPr lang="en-US" altLang="en-US"/>
              <a:t>Federal Wild and Scenic River Act passes in 1968</a:t>
            </a:r>
          </a:p>
          <a:p>
            <a:pPr lvl="1"/>
            <a:r>
              <a:rPr lang="en-US" altLang="en-US"/>
              <a:t>Makes it harder to dam new rivers</a:t>
            </a:r>
          </a:p>
          <a:p>
            <a:pPr lvl="1"/>
            <a:r>
              <a:rPr lang="en-US" altLang="en-US"/>
              <a:t>California passes similar legislation in 1972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04850"/>
            <a:ext cx="8229600" cy="742950"/>
          </a:xfrm>
        </p:spPr>
        <p:txBody>
          <a:bodyPr/>
          <a:lstStyle/>
          <a:p>
            <a:pPr algn="ctr"/>
            <a:r>
              <a:rPr lang="en-US" altLang="en-US" sz="4400"/>
              <a:t>Peripheral Canal</a:t>
            </a:r>
          </a:p>
        </p:txBody>
      </p:sp>
      <p:sp>
        <p:nvSpPr>
          <p:cNvPr id="52227" name="Content Placeholder 2"/>
          <p:cNvSpPr>
            <a:spLocks noGrp="1"/>
          </p:cNvSpPr>
          <p:nvPr>
            <p:ph idx="1"/>
          </p:nvPr>
        </p:nvSpPr>
        <p:spPr>
          <a:xfrm>
            <a:off x="457200" y="1524000"/>
            <a:ext cx="8229600" cy="4800600"/>
          </a:xfrm>
        </p:spPr>
        <p:txBody>
          <a:bodyPr/>
          <a:lstStyle/>
          <a:p>
            <a:r>
              <a:rPr lang="en-US" altLang="en-US"/>
              <a:t>Second phase of SWP</a:t>
            </a:r>
          </a:p>
          <a:p>
            <a:pPr lvl="1"/>
            <a:r>
              <a:rPr lang="en-US" altLang="en-US"/>
              <a:t>Eliminated from original plan to cut cost</a:t>
            </a:r>
          </a:p>
          <a:p>
            <a:pPr lvl="1"/>
            <a:r>
              <a:rPr lang="en-US" altLang="en-US"/>
              <a:t>43 mile long, 400 foot wide, 30 feet deep unlined ditch</a:t>
            </a:r>
          </a:p>
          <a:p>
            <a:pPr lvl="1"/>
            <a:r>
              <a:rPr lang="en-US" altLang="en-US"/>
              <a:t>Start on Sacramento River, 15 miles below capital</a:t>
            </a:r>
          </a:p>
          <a:p>
            <a:r>
              <a:rPr lang="en-US" altLang="en-US"/>
              <a:t>Brings water across Sacramento Delta</a:t>
            </a:r>
          </a:p>
          <a:p>
            <a:pPr lvl="1"/>
            <a:r>
              <a:rPr lang="en-US" altLang="en-US"/>
              <a:t>Needed to maintain water quality</a:t>
            </a:r>
          </a:p>
          <a:p>
            <a:pPr lvl="1"/>
            <a:r>
              <a:rPr lang="en-US" altLang="en-US"/>
              <a:t>Reduce seawater intrusion and environmental harm</a:t>
            </a:r>
          </a:p>
          <a:p>
            <a:pPr lvl="1"/>
            <a:r>
              <a:rPr lang="en-US" altLang="en-US" b="1"/>
              <a:t>Increase quantity of water available to ship south</a:t>
            </a:r>
          </a:p>
          <a:p>
            <a:pPr lvl="2"/>
            <a:r>
              <a:rPr lang="en-US" altLang="en-US"/>
              <a:t>Saved 2.25 million acre feet that would flow to ocean</a:t>
            </a:r>
          </a:p>
          <a:p>
            <a:pPr lvl="2"/>
            <a:r>
              <a:rPr lang="en-US" altLang="en-US"/>
              <a:t>Needed to fulfill commitments to SWP contractors</a:t>
            </a:r>
          </a:p>
          <a:p>
            <a:r>
              <a:rPr lang="en-US" altLang="en-US"/>
              <a:t>Interest driven by loss of Arizona v. California case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04850"/>
            <a:ext cx="8229600" cy="742950"/>
          </a:xfrm>
        </p:spPr>
        <p:txBody>
          <a:bodyPr/>
          <a:lstStyle/>
          <a:p>
            <a:endParaRPr lang="en-US" altLang="en-US"/>
          </a:p>
        </p:txBody>
      </p:sp>
      <p:sp>
        <p:nvSpPr>
          <p:cNvPr id="53251" name="Content Placeholder 2"/>
          <p:cNvSpPr>
            <a:spLocks noGrp="1"/>
          </p:cNvSpPr>
          <p:nvPr>
            <p:ph idx="1"/>
          </p:nvPr>
        </p:nvSpPr>
        <p:spPr>
          <a:xfrm>
            <a:off x="457200" y="1676400"/>
            <a:ext cx="8229600" cy="4648200"/>
          </a:xfrm>
        </p:spPr>
        <p:txBody>
          <a:bodyPr/>
          <a:lstStyle/>
          <a:p>
            <a:r>
              <a:rPr lang="en-US" altLang="en-US"/>
              <a:t>Five major problems</a:t>
            </a:r>
          </a:p>
          <a:p>
            <a:pPr lvl="1"/>
            <a:r>
              <a:rPr lang="en-US" altLang="en-US"/>
              <a:t>High cost</a:t>
            </a:r>
          </a:p>
          <a:p>
            <a:pPr lvl="1"/>
            <a:r>
              <a:rPr lang="en-US" altLang="en-US"/>
              <a:t>San Joaquin farms preferred groundwater (overdrafting) to paying for most of the cost of the project</a:t>
            </a:r>
          </a:p>
          <a:p>
            <a:pPr lvl="1"/>
            <a:r>
              <a:rPr lang="en-US" altLang="en-US"/>
              <a:t>MWD reluctant to pick up entire cost</a:t>
            </a:r>
          </a:p>
          <a:p>
            <a:pPr lvl="1"/>
            <a:r>
              <a:rPr lang="en-US" altLang="en-US"/>
              <a:t>Northern California get no direct benefits and shipping water south competes with their perceived future needs </a:t>
            </a:r>
          </a:p>
          <a:p>
            <a:pPr lvl="1"/>
            <a:r>
              <a:rPr lang="en-US" altLang="en-US"/>
              <a:t>Environmental groups opposed </a:t>
            </a:r>
          </a:p>
          <a:p>
            <a:pPr lvl="2"/>
            <a:r>
              <a:rPr lang="en-US" altLang="en-US"/>
              <a:t>Use of more water did not offset clear benefits to SF Bay-Delta</a:t>
            </a:r>
          </a:p>
          <a:p>
            <a:pPr lvl="2"/>
            <a:r>
              <a:rPr lang="en-US" altLang="en-US"/>
              <a:t>More subsidies to large farmers seen as indefensible</a:t>
            </a:r>
          </a:p>
          <a:p>
            <a:pPr>
              <a:buFont typeface="Wingdings 2" panose="05020102010507070707" pitchFamily="18" charset="2"/>
              <a:buNone/>
            </a:pP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704850"/>
            <a:ext cx="8229600" cy="133350"/>
          </a:xfrm>
        </p:spPr>
        <p:txBody>
          <a:bodyPr/>
          <a:lstStyle/>
          <a:p>
            <a:endParaRPr lang="en-US" altLang="en-US"/>
          </a:p>
        </p:txBody>
      </p:sp>
      <p:sp>
        <p:nvSpPr>
          <p:cNvPr id="54275" name="Content Placeholder 2"/>
          <p:cNvSpPr>
            <a:spLocks noGrp="1"/>
          </p:cNvSpPr>
          <p:nvPr>
            <p:ph idx="1"/>
          </p:nvPr>
        </p:nvSpPr>
        <p:spPr>
          <a:xfrm>
            <a:off x="457200" y="990600"/>
            <a:ext cx="8229600" cy="5334000"/>
          </a:xfrm>
        </p:spPr>
        <p:txBody>
          <a:bodyPr/>
          <a:lstStyle/>
          <a:p>
            <a:r>
              <a:rPr lang="en-US" altLang="en-US" sz="2400"/>
              <a:t>Peripheral canal becomes political hot potato</a:t>
            </a:r>
          </a:p>
          <a:p>
            <a:r>
              <a:rPr lang="en-US" altLang="en-US" sz="2400"/>
              <a:t>Passed from Reagan to Jerry Brown</a:t>
            </a:r>
          </a:p>
          <a:p>
            <a:r>
              <a:rPr lang="en-US" altLang="en-US" sz="2400"/>
              <a:t>Brown cannot make up his mind</a:t>
            </a:r>
          </a:p>
          <a:p>
            <a:pPr lvl="1"/>
            <a:r>
              <a:rPr lang="en-US" altLang="en-US" sz="2000"/>
              <a:t>Northern California/environmentalists strongly oppose</a:t>
            </a:r>
          </a:p>
          <a:p>
            <a:pPr lvl="1"/>
            <a:r>
              <a:rPr lang="en-US" altLang="en-US" sz="2000"/>
              <a:t>Strong agricultural support/moderate S. Cal. support </a:t>
            </a:r>
          </a:p>
          <a:p>
            <a:r>
              <a:rPr lang="en-US" altLang="en-US" sz="2400"/>
              <a:t>Decides to push forward but first ask voters to pass Proposition 8 protecting Delta/Northern California rivers from additional water exports </a:t>
            </a:r>
          </a:p>
          <a:p>
            <a:pPr lvl="1"/>
            <a:r>
              <a:rPr lang="en-US" altLang="en-US" sz="2000"/>
              <a:t>Agriculture opposes but MWD sees as necessary compromise</a:t>
            </a:r>
          </a:p>
          <a:p>
            <a:pPr lvl="1"/>
            <a:r>
              <a:rPr lang="en-US" altLang="en-US" sz="2000"/>
              <a:t>Proposition 8 passes 54 to 46%</a:t>
            </a:r>
          </a:p>
          <a:p>
            <a:pPr lvl="1"/>
            <a:r>
              <a:rPr lang="en-US" altLang="en-US" sz="2000"/>
              <a:t>Vote in Northern California strongly favors, Central Valley opposed, and Southern California almost perfectly split</a:t>
            </a:r>
          </a:p>
          <a:p>
            <a:r>
              <a:rPr lang="en-US" altLang="en-US" sz="2400"/>
              <a:t>Key provision of Prop 8 was that it only went into effect if Peripheral Canal gained approval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altLang="en-US"/>
              <a:t>Spanish</a:t>
            </a:r>
          </a:p>
        </p:txBody>
      </p:sp>
      <p:sp>
        <p:nvSpPr>
          <p:cNvPr id="3" name="Content Placeholder 2"/>
          <p:cNvSpPr>
            <a:spLocks noGrp="1"/>
          </p:cNvSpPr>
          <p:nvPr>
            <p:ph idx="1"/>
          </p:nvPr>
        </p:nvSpPr>
        <p:spPr>
          <a:xfrm>
            <a:off x="381000" y="1935163"/>
            <a:ext cx="8458200" cy="4389437"/>
          </a:xfrm>
        </p:spPr>
        <p:txBody>
          <a:bodyPr>
            <a:normAutofit/>
          </a:bodyPr>
          <a:lstStyle/>
          <a:p>
            <a:pPr marL="274320" indent="-274320" eaLnBrk="1" fontAlgn="auto" hangingPunct="1">
              <a:spcAft>
                <a:spcPts val="0"/>
              </a:spcAft>
              <a:buClr>
                <a:schemeClr val="accent3"/>
              </a:buClr>
              <a:buFont typeface="Wingdings 2"/>
              <a:buChar char=""/>
              <a:defRPr/>
            </a:pPr>
            <a:r>
              <a:rPr lang="en-US" dirty="0"/>
              <a:t>Settle along the coast where settlements could be supplied by ship</a:t>
            </a:r>
          </a:p>
          <a:p>
            <a:pPr marL="274320" indent="-274320" eaLnBrk="1" fontAlgn="auto" hangingPunct="1">
              <a:spcAft>
                <a:spcPts val="0"/>
              </a:spcAft>
              <a:buClr>
                <a:schemeClr val="accent3"/>
              </a:buClr>
              <a:buFont typeface="Wingdings 2"/>
              <a:buChar char=""/>
              <a:defRPr/>
            </a:pPr>
            <a:r>
              <a:rPr lang="en-US" dirty="0"/>
              <a:t>Used a combination of religion (missions) and military</a:t>
            </a:r>
          </a:p>
          <a:p>
            <a:pPr marL="274320" indent="-274320" eaLnBrk="1" fontAlgn="auto" hangingPunct="1">
              <a:spcAft>
                <a:spcPts val="0"/>
              </a:spcAft>
              <a:buClr>
                <a:schemeClr val="accent3"/>
              </a:buClr>
              <a:buFont typeface="Wingdings 2"/>
              <a:buChar char=""/>
              <a:defRPr/>
            </a:pPr>
            <a:r>
              <a:rPr lang="en-US" dirty="0"/>
              <a:t>Initial settlements on good harbors &amp; fresh water supply</a:t>
            </a:r>
          </a:p>
          <a:p>
            <a:pPr marL="640080" lvl="1" indent="-246888" eaLnBrk="1" fontAlgn="auto" hangingPunct="1">
              <a:spcAft>
                <a:spcPts val="0"/>
              </a:spcAft>
              <a:buFont typeface="Wingdings 2"/>
              <a:buChar char=""/>
              <a:defRPr/>
            </a:pPr>
            <a:r>
              <a:rPr lang="en-US" dirty="0"/>
              <a:t>San Diego (1769), Monterrey (1770), San Francisco (1777), Santa Barbara (1782)</a:t>
            </a:r>
          </a:p>
          <a:p>
            <a:pPr marL="640080" lvl="1" indent="-246888" eaLnBrk="1" fontAlgn="auto" hangingPunct="1">
              <a:spcAft>
                <a:spcPts val="0"/>
              </a:spcAft>
              <a:buFont typeface="Wingdings 2"/>
              <a:buChar char=""/>
              <a:defRPr/>
            </a:pPr>
            <a:r>
              <a:rPr lang="en-US" dirty="0"/>
              <a:t>Other missions and settlements (pueblos) fill in:</a:t>
            </a:r>
          </a:p>
          <a:p>
            <a:pPr lvl="2" indent="-246888" eaLnBrk="1" fontAlgn="auto" hangingPunct="1">
              <a:spcAft>
                <a:spcPts val="0"/>
              </a:spcAft>
              <a:buFont typeface="Wingdings 2"/>
              <a:buChar char=""/>
              <a:defRPr/>
            </a:pPr>
            <a:r>
              <a:rPr lang="en-US" dirty="0"/>
              <a:t>San Jose (1777), Los Angeles (1781)</a:t>
            </a:r>
          </a:p>
          <a:p>
            <a:pPr marL="274320" lvl="1" indent="-274320" eaLnBrk="1" fontAlgn="auto" hangingPunct="1">
              <a:spcAft>
                <a:spcPts val="0"/>
              </a:spcAft>
              <a:buClr>
                <a:schemeClr val="accent3"/>
              </a:buClr>
              <a:buSzPct val="95000"/>
              <a:buFont typeface="Wingdings 2"/>
              <a:buChar char=""/>
              <a:defRPr/>
            </a:pPr>
            <a:r>
              <a:rPr lang="en-US" dirty="0"/>
              <a:t>Spanish Crown asserts total control of water</a:t>
            </a:r>
          </a:p>
          <a:p>
            <a:pPr marL="548640" lvl="2" indent="-274320" eaLnBrk="1" fontAlgn="auto" hangingPunct="1">
              <a:spcAft>
                <a:spcPts val="0"/>
              </a:spcAft>
              <a:buClr>
                <a:schemeClr val="accent3"/>
              </a:buClr>
              <a:buSzPct val="95000"/>
              <a:buFont typeface="Wingdings 2"/>
              <a:buChar char=""/>
              <a:defRPr/>
            </a:pPr>
            <a:r>
              <a:rPr lang="en-US" dirty="0"/>
              <a:t>Land/water though said to </a:t>
            </a:r>
            <a:r>
              <a:rPr lang="en-US" dirty="0" err="1"/>
              <a:t>be“held</a:t>
            </a:r>
            <a:r>
              <a:rPr lang="en-US" dirty="0"/>
              <a:t>” in trust for Indians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704850"/>
            <a:ext cx="8229600" cy="361950"/>
          </a:xfrm>
        </p:spPr>
        <p:txBody>
          <a:bodyPr/>
          <a:lstStyle/>
          <a:p>
            <a:endParaRPr lang="en-US" altLang="en-US"/>
          </a:p>
        </p:txBody>
      </p:sp>
      <p:sp>
        <p:nvSpPr>
          <p:cNvPr id="55299" name="Content Placeholder 2"/>
          <p:cNvSpPr>
            <a:spLocks noGrp="1"/>
          </p:cNvSpPr>
          <p:nvPr>
            <p:ph idx="1"/>
          </p:nvPr>
        </p:nvSpPr>
        <p:spPr>
          <a:xfrm>
            <a:off x="381000" y="914400"/>
            <a:ext cx="8382000" cy="5410200"/>
          </a:xfrm>
        </p:spPr>
        <p:txBody>
          <a:bodyPr/>
          <a:lstStyle/>
          <a:p>
            <a:r>
              <a:rPr lang="en-US" altLang="en-US" sz="2400"/>
              <a:t>Peripheral Canal opponents assemble a strange coalition</a:t>
            </a:r>
          </a:p>
          <a:p>
            <a:pPr lvl="1"/>
            <a:r>
              <a:rPr lang="en-US" altLang="en-US" sz="2200"/>
              <a:t>Environmental groups opposing any increase in SWP water</a:t>
            </a:r>
          </a:p>
          <a:p>
            <a:pPr lvl="1"/>
            <a:r>
              <a:rPr lang="en-US" altLang="en-US" sz="2200"/>
              <a:t>Agricultural groups opposed to Prop 8/want better deal</a:t>
            </a:r>
          </a:p>
          <a:p>
            <a:pPr lvl="1"/>
            <a:r>
              <a:rPr lang="en-US" altLang="en-US" sz="2200"/>
              <a:t>Signatures collected for a referendum on Peripheral Canal</a:t>
            </a:r>
          </a:p>
          <a:p>
            <a:pPr lvl="1"/>
            <a:r>
              <a:rPr lang="en-US" altLang="en-US" sz="2200"/>
              <a:t>Most costly political campaign in California at time   </a:t>
            </a:r>
          </a:p>
          <a:p>
            <a:r>
              <a:rPr lang="en-US" altLang="en-US" sz="2400"/>
              <a:t>Opponents used all of the standard arguments plus rapidly rising cost estimates (2.5 billion to 23 billion) for project</a:t>
            </a:r>
          </a:p>
          <a:p>
            <a:pPr lvl="1"/>
            <a:r>
              <a:rPr lang="en-US" altLang="en-US" sz="2000"/>
              <a:t>California to pick up 96% of cost [earlier Fed to pay 75%]</a:t>
            </a:r>
          </a:p>
          <a:p>
            <a:pPr lvl="1"/>
            <a:r>
              <a:rPr lang="en-US" altLang="en-US" sz="2000"/>
              <a:t>Opponents successful in conveying that Southern Californians not agriculture would pay the lion’s share</a:t>
            </a:r>
          </a:p>
          <a:p>
            <a:r>
              <a:rPr lang="en-US" altLang="en-US" sz="2400"/>
              <a:t>Peripheral Canal overturned by vote of 63% to 37% in 1982</a:t>
            </a:r>
          </a:p>
          <a:p>
            <a:pPr lvl="1"/>
            <a:r>
              <a:rPr lang="en-US" altLang="en-US" sz="2200"/>
              <a:t>Over 90% of Northern California against</a:t>
            </a:r>
          </a:p>
          <a:p>
            <a:pPr lvl="1"/>
            <a:r>
              <a:rPr lang="en-US" altLang="en-US" sz="2200"/>
              <a:t>Cost and environmental concerns two major reasons to oppose</a:t>
            </a:r>
          </a:p>
          <a:p>
            <a:pPr lvl="1"/>
            <a:r>
              <a:rPr lang="en-US" altLang="en-US" sz="2200"/>
              <a:t>First rejection of a major water project since 1920’s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a:r>
              <a:rPr lang="en-US" altLang="en-US" sz="4400"/>
              <a:t>Peripheral Canal Returns</a:t>
            </a:r>
          </a:p>
        </p:txBody>
      </p:sp>
      <p:sp>
        <p:nvSpPr>
          <p:cNvPr id="56323" name="Content Placeholder 2"/>
          <p:cNvSpPr>
            <a:spLocks noGrp="1"/>
          </p:cNvSpPr>
          <p:nvPr>
            <p:ph idx="1"/>
          </p:nvPr>
        </p:nvSpPr>
        <p:spPr/>
        <p:txBody>
          <a:bodyPr/>
          <a:lstStyle/>
          <a:p>
            <a:r>
              <a:rPr lang="en-US" altLang="en-US"/>
              <a:t>Variants of the peripheral canal periodically return</a:t>
            </a:r>
          </a:p>
          <a:p>
            <a:pPr lvl="1"/>
            <a:r>
              <a:rPr lang="en-US" altLang="en-US"/>
              <a:t>Needed for environmental protection</a:t>
            </a:r>
          </a:p>
          <a:p>
            <a:pPr lvl="1"/>
            <a:r>
              <a:rPr lang="en-US" altLang="en-US"/>
              <a:t>Needed to increase water going south</a:t>
            </a:r>
          </a:p>
          <a:p>
            <a:r>
              <a:rPr lang="en-US" altLang="en-US"/>
              <a:t>Most proposals are for cheaper variants</a:t>
            </a:r>
          </a:p>
          <a:p>
            <a:pPr lvl="1"/>
            <a:r>
              <a:rPr lang="en-US" altLang="en-US"/>
              <a:t>1984, Governor Deukmejian pushes for “through-delta” facility but could not get passed by legislature</a:t>
            </a:r>
          </a:p>
          <a:p>
            <a:pPr lvl="1"/>
            <a:r>
              <a:rPr lang="en-US" altLang="en-US"/>
              <a:t>1990, MWD pushes for a new version but gets nowhere</a:t>
            </a:r>
          </a:p>
          <a:p>
            <a:pPr lvl="1"/>
            <a:r>
              <a:rPr lang="en-US" altLang="en-US"/>
              <a:t>1996, CAL FED proposes new variants</a:t>
            </a:r>
          </a:p>
          <a:p>
            <a:r>
              <a:rPr lang="en-US" altLang="en-US"/>
              <a:t>Currently different proposals under consideration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704850"/>
            <a:ext cx="8229600" cy="895350"/>
          </a:xfrm>
        </p:spPr>
        <p:txBody>
          <a:bodyPr/>
          <a:lstStyle/>
          <a:p>
            <a:pPr algn="ctr"/>
            <a:r>
              <a:rPr lang="en-US" altLang="en-US" sz="4400"/>
              <a:t>Mono Lake</a:t>
            </a:r>
          </a:p>
        </p:txBody>
      </p:sp>
      <p:sp>
        <p:nvSpPr>
          <p:cNvPr id="57347" name="Content Placeholder 2"/>
          <p:cNvSpPr>
            <a:spLocks noGrp="1"/>
          </p:cNvSpPr>
          <p:nvPr>
            <p:ph idx="1"/>
          </p:nvPr>
        </p:nvSpPr>
        <p:spPr>
          <a:xfrm>
            <a:off x="457200" y="1752600"/>
            <a:ext cx="8382000" cy="4572000"/>
          </a:xfrm>
        </p:spPr>
        <p:txBody>
          <a:bodyPr/>
          <a:lstStyle/>
          <a:p>
            <a:r>
              <a:rPr lang="en-US" altLang="en-US" sz="2400"/>
              <a:t>LA starts taking water from Mono Lake tributaries in 1941</a:t>
            </a:r>
          </a:p>
          <a:p>
            <a:r>
              <a:rPr lang="en-US" altLang="en-US" sz="2400"/>
              <a:t>Slowly draws down lake level</a:t>
            </a:r>
          </a:p>
          <a:p>
            <a:pPr lvl="1"/>
            <a:r>
              <a:rPr lang="en-US" altLang="en-US" sz="2200"/>
              <a:t>Lake has no outlet so salinity increases with less water</a:t>
            </a:r>
          </a:p>
          <a:p>
            <a:pPr lvl="1"/>
            <a:r>
              <a:rPr lang="en-US" altLang="en-US" sz="2200"/>
              <a:t>Only brine shrimp live in lake. Supports major gull population</a:t>
            </a:r>
          </a:p>
          <a:p>
            <a:pPr lvl="1"/>
            <a:r>
              <a:rPr lang="en-US" altLang="en-US" sz="2200"/>
              <a:t>Exposes tufa towers/attracts tourists</a:t>
            </a:r>
          </a:p>
          <a:p>
            <a:pPr lvl="1"/>
            <a:r>
              <a:rPr lang="en-US" altLang="en-US" sz="2200"/>
              <a:t>As lake level drops coyotes have land bridge to gulls on islets</a:t>
            </a:r>
          </a:p>
          <a:p>
            <a:r>
              <a:rPr lang="en-US" altLang="en-US" sz="2400"/>
              <a:t>Fate of lake</a:t>
            </a:r>
          </a:p>
          <a:p>
            <a:pPr lvl="1"/>
            <a:r>
              <a:rPr lang="en-US" altLang="en-US" sz="2200"/>
              <a:t>Subject of scientific study [UCSB, National Academy]</a:t>
            </a:r>
          </a:p>
          <a:p>
            <a:pPr lvl="1"/>
            <a:r>
              <a:rPr lang="en-US" altLang="en-US" sz="2200"/>
              <a:t>Major issue for environmental groups </a:t>
            </a:r>
          </a:p>
          <a:p>
            <a:pPr>
              <a:buFont typeface="Wingdings 2" panose="05020102010507070707" pitchFamily="18" charset="2"/>
              <a:buNone/>
            </a:pPr>
            <a:endParaRPr lang="en-US" altLang="en-US"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704850"/>
            <a:ext cx="8229600" cy="819150"/>
          </a:xfrm>
        </p:spPr>
        <p:txBody>
          <a:bodyPr/>
          <a:lstStyle/>
          <a:p>
            <a:pPr algn="ctr"/>
            <a:r>
              <a:rPr lang="en-US" altLang="en-US" sz="4000"/>
              <a:t>Mono Lake &amp; Public Trust Doctrine</a:t>
            </a:r>
          </a:p>
        </p:txBody>
      </p:sp>
      <p:sp>
        <p:nvSpPr>
          <p:cNvPr id="58371" name="Content Placeholder 2"/>
          <p:cNvSpPr>
            <a:spLocks noGrp="1"/>
          </p:cNvSpPr>
          <p:nvPr>
            <p:ph idx="1"/>
          </p:nvPr>
        </p:nvSpPr>
        <p:spPr>
          <a:xfrm>
            <a:off x="457200" y="1676400"/>
            <a:ext cx="8229600" cy="4648200"/>
          </a:xfrm>
        </p:spPr>
        <p:txBody>
          <a:bodyPr/>
          <a:lstStyle/>
          <a:p>
            <a:r>
              <a:rPr lang="en-US" altLang="en-US" sz="2400"/>
              <a:t>Series of wide reach court decisions on Mono Lake lawsuits</a:t>
            </a:r>
          </a:p>
          <a:p>
            <a:r>
              <a:rPr lang="en-US" altLang="en-US" sz="2400"/>
              <a:t>1983 Audubon Society v. Superior Court of Alpine</a:t>
            </a:r>
          </a:p>
          <a:p>
            <a:pPr lvl="1"/>
            <a:r>
              <a:rPr lang="en-US" altLang="en-US" sz="2000"/>
              <a:t>State must consider environmental impacts of water decisions</a:t>
            </a:r>
          </a:p>
          <a:p>
            <a:r>
              <a:rPr lang="en-US" altLang="en-US" sz="2400"/>
              <a:t>1986 United States v. State Water Resources Control Board</a:t>
            </a:r>
          </a:p>
          <a:p>
            <a:pPr lvl="1"/>
            <a:r>
              <a:rPr lang="en-US" altLang="en-US" sz="2000"/>
              <a:t>California can impose restrictions on Federal projects</a:t>
            </a:r>
          </a:p>
          <a:p>
            <a:pPr lvl="1"/>
            <a:r>
              <a:rPr lang="en-US" altLang="en-US" sz="2000"/>
              <a:t>California controls water as a “public trust”</a:t>
            </a:r>
          </a:p>
          <a:p>
            <a:pPr lvl="1"/>
            <a:r>
              <a:rPr lang="en-US" altLang="en-US" sz="2000"/>
              <a:t>Must balance competing uses including environment</a:t>
            </a:r>
          </a:p>
          <a:p>
            <a:pPr lvl="1"/>
            <a:r>
              <a:rPr lang="en-US" altLang="en-US" sz="2000"/>
              <a:t>Water Resources Control Board must hold hearings on Mono Lake </a:t>
            </a:r>
          </a:p>
          <a:p>
            <a:r>
              <a:rPr lang="en-US" altLang="en-US" sz="2400"/>
              <a:t>1989 Cal Trout v. Water Resources Control Board</a:t>
            </a:r>
          </a:p>
          <a:p>
            <a:pPr lvl="1"/>
            <a:r>
              <a:rPr lang="en-US" altLang="en-US" sz="2000"/>
              <a:t>State law requires protecting Mono Lake tributary fisheries</a:t>
            </a:r>
          </a:p>
          <a:p>
            <a:r>
              <a:rPr lang="en-US" altLang="en-US" sz="2400"/>
              <a:t>Political decision to restore water level in lake</a:t>
            </a:r>
          </a:p>
          <a:p>
            <a:pPr lvl="1"/>
            <a:r>
              <a:rPr lang="en-US" altLang="en-US" sz="2000"/>
              <a:t>LA Mayor Riordan, Governor Wilson, Mono Lake Committee</a:t>
            </a:r>
          </a:p>
          <a:p>
            <a:endParaRPr lang="en-US" altLang="en-US" sz="2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04850"/>
            <a:ext cx="8229600" cy="819150"/>
          </a:xfrm>
        </p:spPr>
        <p:txBody>
          <a:bodyPr/>
          <a:lstStyle/>
          <a:p>
            <a:pPr algn="ctr"/>
            <a:r>
              <a:rPr lang="en-US" altLang="en-US" sz="4400"/>
              <a:t>Shift in MWD Strategy</a:t>
            </a:r>
          </a:p>
        </p:txBody>
      </p:sp>
      <p:sp>
        <p:nvSpPr>
          <p:cNvPr id="59395" name="Content Placeholder 2"/>
          <p:cNvSpPr>
            <a:spLocks noGrp="1"/>
          </p:cNvSpPr>
          <p:nvPr>
            <p:ph idx="1"/>
          </p:nvPr>
        </p:nvSpPr>
        <p:spPr>
          <a:xfrm>
            <a:off x="457200" y="1600200"/>
            <a:ext cx="8229600" cy="4724400"/>
          </a:xfrm>
        </p:spPr>
        <p:txBody>
          <a:bodyPr/>
          <a:lstStyle/>
          <a:p>
            <a:r>
              <a:rPr lang="en-US" altLang="en-US"/>
              <a:t>Four major events influence MWD’s strategy in 1980’s</a:t>
            </a:r>
          </a:p>
          <a:p>
            <a:pPr lvl="1"/>
            <a:r>
              <a:rPr lang="en-US" altLang="en-US"/>
              <a:t>Defeat of peripheral canal</a:t>
            </a:r>
          </a:p>
          <a:p>
            <a:pPr lvl="1"/>
            <a:r>
              <a:rPr lang="en-US" altLang="en-US"/>
              <a:t>1986 U.S. v. State Water Resources Control Board (Racanelli decision)</a:t>
            </a:r>
          </a:p>
          <a:p>
            <a:pPr lvl="1"/>
            <a:r>
              <a:rPr lang="en-US" altLang="en-US"/>
              <a:t>Loss of water rights/temporary water shortages</a:t>
            </a:r>
          </a:p>
          <a:p>
            <a:pPr lvl="1"/>
            <a:r>
              <a:rPr lang="en-US" altLang="en-US"/>
              <a:t>Ever growing population</a:t>
            </a:r>
          </a:p>
          <a:p>
            <a:pPr lvl="1"/>
            <a:r>
              <a:rPr lang="en-US" altLang="en-US"/>
              <a:t>All threaten viability of Laguna Declaration</a:t>
            </a:r>
          </a:p>
          <a:p>
            <a:r>
              <a:rPr lang="en-US" altLang="en-US"/>
              <a:t>State Water Resource Control Board holds hearing on overall water allocation</a:t>
            </a:r>
          </a:p>
          <a:p>
            <a:pPr lvl="1"/>
            <a:r>
              <a:rPr lang="en-US" altLang="en-US"/>
              <a:t>MWD shifts toward thinking of system reliability</a:t>
            </a:r>
          </a:p>
          <a:p>
            <a:pPr lvl="1"/>
            <a:r>
              <a:rPr lang="en-US" altLang="en-US"/>
              <a:t>MWD shifts toward water markets rather than projects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704850"/>
            <a:ext cx="8229600" cy="742950"/>
          </a:xfrm>
        </p:spPr>
        <p:txBody>
          <a:bodyPr/>
          <a:lstStyle/>
          <a:p>
            <a:pPr algn="ctr"/>
            <a:r>
              <a:rPr lang="en-US" altLang="en-US" sz="4400"/>
              <a:t>Owens Valley Once Again</a:t>
            </a:r>
          </a:p>
        </p:txBody>
      </p:sp>
      <p:sp>
        <p:nvSpPr>
          <p:cNvPr id="60419" name="Content Placeholder 2"/>
          <p:cNvSpPr>
            <a:spLocks noGrp="1"/>
          </p:cNvSpPr>
          <p:nvPr>
            <p:ph idx="1"/>
          </p:nvPr>
        </p:nvSpPr>
        <p:spPr>
          <a:xfrm>
            <a:off x="457200" y="1676400"/>
            <a:ext cx="8229600" cy="4648200"/>
          </a:xfrm>
        </p:spPr>
        <p:txBody>
          <a:bodyPr/>
          <a:lstStyle/>
          <a:p>
            <a:r>
              <a:rPr lang="en-US" altLang="en-US"/>
              <a:t>LA completed second aqueduct in 1970</a:t>
            </a:r>
          </a:p>
          <a:p>
            <a:pPr lvl="1"/>
            <a:r>
              <a:rPr lang="en-US" altLang="en-US"/>
              <a:t>Does not need water but worried over use it or lose it</a:t>
            </a:r>
          </a:p>
          <a:p>
            <a:r>
              <a:rPr lang="en-US" altLang="en-US"/>
              <a:t>Owens Valley residents, officials protest</a:t>
            </a:r>
          </a:p>
          <a:p>
            <a:pPr lvl="1"/>
            <a:r>
              <a:rPr lang="en-US" altLang="en-US"/>
              <a:t>Aqueduct blown up as well as Mulholland statue in LA</a:t>
            </a:r>
          </a:p>
          <a:p>
            <a:r>
              <a:rPr lang="en-US" altLang="en-US"/>
              <a:t>New problem arises: huge alkaline dust cloud</a:t>
            </a:r>
          </a:p>
          <a:p>
            <a:r>
              <a:rPr lang="en-US" altLang="en-US"/>
              <a:t>LA eventually settles water use issues in 1997</a:t>
            </a:r>
          </a:p>
          <a:p>
            <a:pPr lvl="1"/>
            <a:r>
              <a:rPr lang="en-US" altLang="en-US"/>
              <a:t>Loses 10% of eastern Sierra water</a:t>
            </a:r>
          </a:p>
          <a:p>
            <a:pPr lvl="1"/>
            <a:r>
              <a:rPr lang="en-US" altLang="en-US"/>
              <a:t>Must restore lower Owens Valley</a:t>
            </a:r>
          </a:p>
          <a:p>
            <a:r>
              <a:rPr lang="en-US" altLang="en-US"/>
              <a:t>Lost another 40K acre feet and $120M to deal with dust</a:t>
            </a:r>
          </a:p>
          <a:p>
            <a:r>
              <a:rPr lang="en-US" altLang="en-US"/>
              <a:t>Groundwater pumping limited to 75K rather than 93K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704850"/>
            <a:ext cx="8229600" cy="666750"/>
          </a:xfrm>
        </p:spPr>
        <p:txBody>
          <a:bodyPr/>
          <a:lstStyle/>
          <a:p>
            <a:pPr algn="ctr"/>
            <a:r>
              <a:rPr lang="en-US" altLang="en-US" sz="4400"/>
              <a:t>Southern California/Colorado River</a:t>
            </a:r>
          </a:p>
        </p:txBody>
      </p:sp>
      <p:pic>
        <p:nvPicPr>
          <p:cNvPr id="614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524000"/>
            <a:ext cx="7696200" cy="5313363"/>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a:r>
              <a:rPr lang="en-US" altLang="en-US" sz="4000"/>
              <a:t>Colorado River Entitlements</a:t>
            </a:r>
          </a:p>
        </p:txBody>
      </p:sp>
      <p:sp>
        <p:nvSpPr>
          <p:cNvPr id="62467" name="Content Placeholder 2"/>
          <p:cNvSpPr>
            <a:spLocks noGrp="1"/>
          </p:cNvSpPr>
          <p:nvPr>
            <p:ph idx="1"/>
          </p:nvPr>
        </p:nvSpPr>
        <p:spPr/>
        <p:txBody>
          <a:bodyPr/>
          <a:lstStyle/>
          <a:p>
            <a:r>
              <a:rPr lang="en-US" altLang="en-US"/>
              <a:t>4.4 million acre feet plus “surplus water” (~1M)</a:t>
            </a:r>
          </a:p>
          <a:p>
            <a:r>
              <a:rPr lang="en-US" altLang="en-US"/>
              <a:t>Entitlements based on combination of:</a:t>
            </a:r>
          </a:p>
          <a:p>
            <a:pPr lvl="1"/>
            <a:r>
              <a:rPr lang="en-US" altLang="en-US"/>
              <a:t>Position on river</a:t>
            </a:r>
          </a:p>
          <a:p>
            <a:pPr lvl="1"/>
            <a:r>
              <a:rPr lang="en-US" altLang="en-US"/>
              <a:t>When started taking water</a:t>
            </a:r>
          </a:p>
          <a:p>
            <a:pPr lvl="1"/>
            <a:r>
              <a:rPr lang="en-US" altLang="en-US"/>
              <a:t>How much water taken in early years</a:t>
            </a:r>
          </a:p>
          <a:p>
            <a:pPr lvl="1"/>
            <a:r>
              <a:rPr lang="en-US" altLang="en-US"/>
              <a:t>Seven parties agreement in 1931’s</a:t>
            </a:r>
          </a:p>
          <a:p>
            <a:r>
              <a:rPr lang="en-US" altLang="en-US"/>
              <a:t>Four irrigation districts (3.85M)</a:t>
            </a:r>
          </a:p>
          <a:p>
            <a:pPr lvl="1"/>
            <a:r>
              <a:rPr lang="en-US" altLang="en-US"/>
              <a:t>Palo Verde, Yuma, Imperial (3.1M), Coachello</a:t>
            </a:r>
          </a:p>
          <a:p>
            <a:r>
              <a:rPr lang="en-US" altLang="en-US"/>
              <a:t>MWD (550K acre feet) plus 2/3’s of surplus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a:r>
              <a:rPr lang="en-US" altLang="en-US" sz="4400"/>
              <a:t>Imperial Irrigation District (IID)</a:t>
            </a:r>
          </a:p>
        </p:txBody>
      </p:sp>
      <p:sp>
        <p:nvSpPr>
          <p:cNvPr id="63491" name="Content Placeholder 2"/>
          <p:cNvSpPr>
            <a:spLocks noGrp="1"/>
          </p:cNvSpPr>
          <p:nvPr>
            <p:ph idx="1"/>
          </p:nvPr>
        </p:nvSpPr>
        <p:spPr/>
        <p:txBody>
          <a:bodyPr/>
          <a:lstStyle/>
          <a:p>
            <a:r>
              <a:rPr lang="en-US" altLang="en-US" sz="2400"/>
              <a:t>All American (and Coachello) Canals unlined</a:t>
            </a:r>
          </a:p>
          <a:p>
            <a:pPr lvl="1"/>
            <a:r>
              <a:rPr lang="en-US" altLang="en-US" sz="2000"/>
              <a:t>Smaller canals/gates also unlined </a:t>
            </a:r>
          </a:p>
          <a:p>
            <a:pPr lvl="1"/>
            <a:r>
              <a:rPr lang="en-US" altLang="en-US" sz="2000"/>
              <a:t>Losing large quantities of water to seepage (300K-400K acre feet)</a:t>
            </a:r>
          </a:p>
          <a:p>
            <a:pPr lvl="1"/>
            <a:r>
              <a:rPr lang="en-US" altLang="en-US" sz="2000"/>
              <a:t>Irrigation techniques being used inefficient</a:t>
            </a:r>
          </a:p>
          <a:p>
            <a:pPr lvl="1"/>
            <a:r>
              <a:rPr lang="en-US" altLang="en-US" sz="2000"/>
              <a:t>Mostly low valued crops being grown</a:t>
            </a:r>
          </a:p>
          <a:p>
            <a:r>
              <a:rPr lang="en-US" altLang="en-US" sz="2400"/>
              <a:t>MWD tries to arrange water purchase</a:t>
            </a:r>
          </a:p>
          <a:p>
            <a:r>
              <a:rPr lang="en-US" altLang="en-US" sz="2400"/>
              <a:t>IID refuses to sell/legal structure makes sale difficult</a:t>
            </a:r>
          </a:p>
          <a:p>
            <a:r>
              <a:rPr lang="en-US" altLang="en-US" sz="2400"/>
              <a:t>Water Resources Control Board declares IID guilt of unreasonable water practices/conservation plan required</a:t>
            </a:r>
          </a:p>
          <a:p>
            <a:pPr lvl="1"/>
            <a:r>
              <a:rPr lang="en-US" altLang="en-US" sz="2200"/>
              <a:t>IID takes four years to develop a plan/pleads poverty</a:t>
            </a:r>
          </a:p>
          <a:p>
            <a:r>
              <a:rPr lang="en-US" altLang="en-US" sz="2400"/>
              <a:t>MWD offers to line canal and take the water saved (~100K)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704850"/>
            <a:ext cx="8229600" cy="438150"/>
          </a:xfrm>
        </p:spPr>
        <p:txBody>
          <a:bodyPr/>
          <a:lstStyle/>
          <a:p>
            <a:endParaRPr lang="en-US" altLang="en-US"/>
          </a:p>
        </p:txBody>
      </p:sp>
      <p:sp>
        <p:nvSpPr>
          <p:cNvPr id="64515" name="Content Placeholder 2"/>
          <p:cNvSpPr>
            <a:spLocks noGrp="1"/>
          </p:cNvSpPr>
          <p:nvPr>
            <p:ph idx="1"/>
          </p:nvPr>
        </p:nvSpPr>
        <p:spPr>
          <a:xfrm>
            <a:off x="457200" y="1371600"/>
            <a:ext cx="8229600" cy="4953000"/>
          </a:xfrm>
        </p:spPr>
        <p:txBody>
          <a:bodyPr/>
          <a:lstStyle/>
          <a:p>
            <a:r>
              <a:rPr lang="en-US" altLang="en-US"/>
              <a:t>Sets in motion complaints by other parties </a:t>
            </a:r>
          </a:p>
          <a:p>
            <a:r>
              <a:rPr lang="en-US" altLang="en-US"/>
              <a:t>Mexico says less water will seep from canal to Mexico</a:t>
            </a:r>
          </a:p>
          <a:p>
            <a:r>
              <a:rPr lang="en-US" altLang="en-US"/>
              <a:t>Less water seepage will adversely impact Salton Sea</a:t>
            </a:r>
          </a:p>
          <a:p>
            <a:r>
              <a:rPr lang="en-US" altLang="en-US"/>
              <a:t>Coachello Irrigation District claims it is next in line to received any water saved</a:t>
            </a:r>
          </a:p>
          <a:p>
            <a:pPr lvl="1"/>
            <a:r>
              <a:rPr lang="en-US" altLang="en-US"/>
              <a:t>Gets 50K acre feet in out of court settlement</a:t>
            </a:r>
          </a:p>
          <a:p>
            <a:r>
              <a:rPr lang="en-US" altLang="en-US"/>
              <a:t>IID asks MWD for more money for the saved water</a:t>
            </a:r>
          </a:p>
          <a:p>
            <a:pPr lvl="1"/>
            <a:r>
              <a:rPr lang="en-US" altLang="en-US"/>
              <a:t>MWD effectively agrees to pay cost of SVP water</a:t>
            </a:r>
          </a:p>
          <a:p>
            <a:pPr lvl="1"/>
            <a:r>
              <a:rPr lang="en-US" altLang="en-US"/>
              <a:t>Order of magnitude more than IID’s cost</a:t>
            </a:r>
          </a:p>
          <a:p>
            <a:r>
              <a:rPr lang="en-US" altLang="en-US"/>
              <a:t>Water Resources Control Board/Congress bless deal</a:t>
            </a:r>
          </a:p>
          <a:p>
            <a:pPr lvl="1">
              <a:buFont typeface="Wingdings 2" panose="05020102010507070707" pitchFamily="18" charset="2"/>
              <a:buNone/>
            </a:pPr>
            <a:endParaRPr lang="en-US" altLang="en-US"/>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38150"/>
          </a:xfrm>
        </p:spPr>
        <p:txBody>
          <a:bodyPr>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a:t>Spain and California similar</a:t>
            </a:r>
          </a:p>
          <a:p>
            <a:pPr marL="640080" lvl="1" indent="-246888" eaLnBrk="1" fontAlgn="auto" hangingPunct="1">
              <a:spcAft>
                <a:spcPts val="0"/>
              </a:spcAft>
              <a:buFont typeface="Wingdings 2"/>
              <a:buChar char=""/>
              <a:defRPr/>
            </a:pPr>
            <a:r>
              <a:rPr lang="en-US" dirty="0"/>
              <a:t>Arid</a:t>
            </a:r>
          </a:p>
          <a:p>
            <a:pPr marL="640080" lvl="1" indent="-246888" eaLnBrk="1" fontAlgn="auto" hangingPunct="1">
              <a:spcAft>
                <a:spcPts val="0"/>
              </a:spcAft>
              <a:buFont typeface="Wingdings 2"/>
              <a:buChar char=""/>
              <a:defRPr/>
            </a:pPr>
            <a:r>
              <a:rPr lang="en-US" dirty="0"/>
              <a:t>Water supply variable</a:t>
            </a:r>
          </a:p>
          <a:p>
            <a:pPr marL="640080" lvl="1" indent="-246888" eaLnBrk="1" fontAlgn="auto" hangingPunct="1">
              <a:spcAft>
                <a:spcPts val="0"/>
              </a:spcAft>
              <a:buFont typeface="Wingdings 2"/>
              <a:buChar char=""/>
              <a:defRPr/>
            </a:pPr>
            <a:r>
              <a:rPr lang="en-US" dirty="0"/>
              <a:t>Spanish water customs/law applied to both</a:t>
            </a:r>
          </a:p>
          <a:p>
            <a:pPr marL="640080" lvl="1" indent="-246888" eaLnBrk="1" fontAlgn="auto" hangingPunct="1">
              <a:spcAft>
                <a:spcPts val="0"/>
              </a:spcAft>
              <a:buFont typeface="Wingdings 2"/>
              <a:buChar char=""/>
              <a:defRPr/>
            </a:pPr>
            <a:r>
              <a:rPr lang="en-US" dirty="0"/>
              <a:t>Crown grants settlements “temporary” water rights</a:t>
            </a:r>
          </a:p>
          <a:p>
            <a:pPr marL="274320" indent="-274320" eaLnBrk="1" fontAlgn="auto" hangingPunct="1">
              <a:spcAft>
                <a:spcPts val="0"/>
              </a:spcAft>
              <a:buClr>
                <a:schemeClr val="accent3"/>
              </a:buClr>
              <a:buFont typeface="Wingdings 2"/>
              <a:buChar char=""/>
              <a:defRPr/>
            </a:pPr>
            <a:r>
              <a:rPr lang="en-US" dirty="0"/>
              <a:t>Many settlements have substantial problems/failure</a:t>
            </a:r>
          </a:p>
          <a:p>
            <a:pPr marL="640080" lvl="1" indent="-246888" eaLnBrk="1" fontAlgn="auto" hangingPunct="1">
              <a:spcAft>
                <a:spcPts val="0"/>
              </a:spcAft>
              <a:buFont typeface="Wingdings 2"/>
              <a:buChar char=""/>
              <a:defRPr/>
            </a:pPr>
            <a:r>
              <a:rPr lang="en-US" dirty="0"/>
              <a:t>Water shortages</a:t>
            </a:r>
          </a:p>
          <a:p>
            <a:pPr marL="640080" lvl="1" indent="-246888" eaLnBrk="1" fontAlgn="auto" hangingPunct="1">
              <a:spcAft>
                <a:spcPts val="0"/>
              </a:spcAft>
              <a:buFont typeface="Wingdings 2"/>
              <a:buChar char=""/>
              <a:defRPr/>
            </a:pPr>
            <a:r>
              <a:rPr lang="en-US" dirty="0"/>
              <a:t>Agricultural production issues</a:t>
            </a:r>
          </a:p>
          <a:p>
            <a:pPr marL="274320" indent="-274320" eaLnBrk="1" fontAlgn="auto" hangingPunct="1">
              <a:spcAft>
                <a:spcPts val="0"/>
              </a:spcAft>
              <a:buClr>
                <a:schemeClr val="accent3"/>
              </a:buClr>
              <a:buFont typeface="Wingdings 2"/>
              <a:buChar char=""/>
              <a:defRPr/>
            </a:pPr>
            <a:r>
              <a:rPr lang="en-US" dirty="0"/>
              <a:t>Custom is proportionate sharing of water</a:t>
            </a:r>
          </a:p>
          <a:p>
            <a:pPr marL="640080" lvl="1" indent="-246888" eaLnBrk="1" fontAlgn="auto" hangingPunct="1">
              <a:spcAft>
                <a:spcPts val="0"/>
              </a:spcAft>
              <a:buFont typeface="Wingdings 2"/>
              <a:buChar char=""/>
              <a:defRPr/>
            </a:pPr>
            <a:r>
              <a:rPr lang="en-US" dirty="0"/>
              <a:t>Including shared responsibility to maintain system</a:t>
            </a:r>
          </a:p>
          <a:p>
            <a:pPr marL="274320" indent="-274320" eaLnBrk="1" fontAlgn="auto" hangingPunct="1">
              <a:spcAft>
                <a:spcPts val="0"/>
              </a:spcAft>
              <a:buClr>
                <a:schemeClr val="accent3"/>
              </a:buClr>
              <a:buFont typeface="Wingdings 2"/>
              <a:buChar char=""/>
              <a:defRPr/>
            </a:pPr>
            <a:r>
              <a:rPr lang="en-US" dirty="0"/>
              <a:t>Issues arise in sharing water/other provisions across missions and pueblos</a:t>
            </a:r>
          </a:p>
          <a:p>
            <a:pPr marL="274320" indent="-274320" eaLnBrk="1" fontAlgn="auto" hangingPunct="1">
              <a:spcAft>
                <a:spcPts val="0"/>
              </a:spcAft>
              <a:buClr>
                <a:schemeClr val="accent3"/>
              </a:buClr>
              <a:buFont typeface="Wingdings 2"/>
              <a:buChar char=""/>
              <a:defRPr/>
            </a:pPr>
            <a:r>
              <a:rPr lang="en-US" dirty="0"/>
              <a:t>Formal procedures for designated Royal official to adjudicate water (and related land boundary) conflicts</a:t>
            </a:r>
          </a:p>
          <a:p>
            <a:pPr marL="640080" lvl="1" indent="-246888" eaLnBrk="1" fontAlgn="auto" hangingPunct="1">
              <a:spcAft>
                <a:spcPts val="0"/>
              </a:spcAft>
              <a:buFont typeface="Wingdings 2"/>
              <a:buChar char=""/>
              <a:defRPr/>
            </a:pPr>
            <a:r>
              <a:rPr lang="en-US" dirty="0"/>
              <a:t>Often slow</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704850"/>
            <a:ext cx="8229600" cy="590550"/>
          </a:xfrm>
        </p:spPr>
        <p:txBody>
          <a:bodyPr/>
          <a:lstStyle/>
          <a:p>
            <a:pPr algn="ctr"/>
            <a:r>
              <a:rPr lang="en-US" altLang="en-US" sz="4000"/>
              <a:t>IID-MWD-San Diego</a:t>
            </a:r>
          </a:p>
        </p:txBody>
      </p:sp>
      <p:sp>
        <p:nvSpPr>
          <p:cNvPr id="65539" name="Content Placeholder 2"/>
          <p:cNvSpPr>
            <a:spLocks noGrp="1"/>
          </p:cNvSpPr>
          <p:nvPr>
            <p:ph idx="1"/>
          </p:nvPr>
        </p:nvSpPr>
        <p:spPr>
          <a:xfrm>
            <a:off x="304800" y="1447800"/>
            <a:ext cx="8534400" cy="5105400"/>
          </a:xfrm>
        </p:spPr>
        <p:txBody>
          <a:bodyPr/>
          <a:lstStyle/>
          <a:p>
            <a:r>
              <a:rPr lang="en-US" altLang="en-US" sz="2400"/>
              <a:t>MWD starts negotiating a further deal with IID</a:t>
            </a:r>
          </a:p>
          <a:p>
            <a:r>
              <a:rPr lang="en-US" altLang="en-US" sz="2400"/>
              <a:t>Two new developments</a:t>
            </a:r>
          </a:p>
          <a:p>
            <a:pPr lvl="1"/>
            <a:r>
              <a:rPr lang="en-US" altLang="en-US" sz="2000"/>
              <a:t>Bass Brothers and others start buying Imperial land/water rights</a:t>
            </a:r>
          </a:p>
          <a:p>
            <a:pPr lvl="2"/>
            <a:r>
              <a:rPr lang="en-US" altLang="en-US" sz="2000"/>
              <a:t>Largely gain control of IID </a:t>
            </a:r>
          </a:p>
          <a:p>
            <a:pPr lvl="1"/>
            <a:r>
              <a:rPr lang="en-US" altLang="en-US" sz="2000"/>
              <a:t>San Diego starts negotiating deal of its own for 200K+ acre feet</a:t>
            </a:r>
          </a:p>
          <a:p>
            <a:pPr lvl="2"/>
            <a:r>
              <a:rPr lang="en-US" altLang="en-US" sz="2000"/>
              <a:t>Expressed goal to gain water independence from MWD</a:t>
            </a:r>
          </a:p>
          <a:p>
            <a:r>
              <a:rPr lang="en-US" altLang="en-US" sz="2400"/>
              <a:t>Open conflict between MWD and San Diego breaks outs</a:t>
            </a:r>
          </a:p>
          <a:p>
            <a:pPr lvl="1"/>
            <a:r>
              <a:rPr lang="en-US" altLang="en-US" sz="2000"/>
              <a:t>Raises issues of who paid past costs/current costs</a:t>
            </a:r>
          </a:p>
          <a:p>
            <a:pPr lvl="1"/>
            <a:r>
              <a:rPr lang="en-US" altLang="en-US" sz="2000"/>
              <a:t>Gives IID more bargaining power</a:t>
            </a:r>
          </a:p>
          <a:p>
            <a:pPr lvl="1"/>
            <a:r>
              <a:rPr lang="en-US" altLang="en-US" sz="2000"/>
              <a:t>MWD has to “wheel” water as “San Diego” canal too expensive</a:t>
            </a:r>
          </a:p>
          <a:p>
            <a:r>
              <a:rPr lang="en-US" altLang="en-US"/>
              <a:t> </a:t>
            </a:r>
            <a:r>
              <a:rPr lang="en-US" altLang="en-US" sz="2400"/>
              <a:t>Interior Secretary Babbit/Governor Wilson intervene</a:t>
            </a:r>
          </a:p>
          <a:p>
            <a:pPr lvl="1"/>
            <a:r>
              <a:rPr lang="en-US" altLang="en-US" sz="2200"/>
              <a:t>Wilson has State pay $235M/pairs bill with Headwater’s Forest</a:t>
            </a:r>
          </a:p>
          <a:p>
            <a:pPr lvl="1"/>
            <a:r>
              <a:rPr lang="en-US" altLang="en-US" sz="2200"/>
              <a:t>Final agreements signed 2003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704850"/>
            <a:ext cx="8229600" cy="590550"/>
          </a:xfrm>
        </p:spPr>
        <p:txBody>
          <a:bodyPr/>
          <a:lstStyle/>
          <a:p>
            <a:pPr algn="ctr"/>
            <a:r>
              <a:rPr lang="en-US" altLang="en-US" sz="4400"/>
              <a:t>Salton Sea</a:t>
            </a:r>
          </a:p>
        </p:txBody>
      </p:sp>
      <p:sp>
        <p:nvSpPr>
          <p:cNvPr id="66563" name="Content Placeholder 2"/>
          <p:cNvSpPr>
            <a:spLocks noGrp="1"/>
          </p:cNvSpPr>
          <p:nvPr>
            <p:ph idx="1"/>
          </p:nvPr>
        </p:nvSpPr>
        <p:spPr>
          <a:xfrm>
            <a:off x="457200" y="1371600"/>
            <a:ext cx="8229600" cy="4953000"/>
          </a:xfrm>
        </p:spPr>
        <p:txBody>
          <a:bodyPr/>
          <a:lstStyle/>
          <a:p>
            <a:r>
              <a:rPr lang="en-US" altLang="en-US" sz="2400"/>
              <a:t>Start when dike breaks on Colorado River canal in 1905</a:t>
            </a:r>
          </a:p>
          <a:p>
            <a:pPr lvl="1"/>
            <a:r>
              <a:rPr lang="en-US" altLang="en-US" sz="2000"/>
              <a:t>Sustained by water seepage from Imperial/Coachello IDs</a:t>
            </a:r>
          </a:p>
          <a:p>
            <a:pPr lvl="1"/>
            <a:r>
              <a:rPr lang="en-US" altLang="en-US" sz="2000"/>
              <a:t>No outlet so salinity increases without constant freshwater</a:t>
            </a:r>
          </a:p>
          <a:p>
            <a:r>
              <a:rPr lang="en-US" altLang="en-US" sz="2400"/>
              <a:t>Becomes major stopping place for migratory bird</a:t>
            </a:r>
            <a:endParaRPr lang="en-US" altLang="en-US" sz="2000"/>
          </a:p>
          <a:p>
            <a:r>
              <a:rPr lang="en-US" altLang="en-US" sz="2400"/>
              <a:t>Becomes popular recreational fishery/tourist spot 1960’s</a:t>
            </a:r>
          </a:p>
          <a:p>
            <a:r>
              <a:rPr lang="en-US" altLang="en-US" sz="2400"/>
              <a:t>Massive bird die-offs in 1980’s due to pollution/salinity</a:t>
            </a:r>
          </a:p>
          <a:p>
            <a:r>
              <a:rPr lang="en-US" altLang="en-US" sz="2400"/>
              <a:t>Closely linked to MWD/San Diego lining canals</a:t>
            </a:r>
          </a:p>
          <a:p>
            <a:r>
              <a:rPr lang="en-US" altLang="en-US" sz="2400"/>
              <a:t>Closely linked to Colorado River conflicts with Mexico</a:t>
            </a:r>
          </a:p>
          <a:p>
            <a:r>
              <a:rPr lang="en-US" altLang="en-US" sz="2400"/>
              <a:t>Many restoration plans have been proposed</a:t>
            </a:r>
          </a:p>
          <a:p>
            <a:pPr lvl="1"/>
            <a:r>
              <a:rPr lang="en-US" altLang="en-US" sz="2200"/>
              <a:t>Pipe water to Gulf of California or Pacific Ocean</a:t>
            </a:r>
          </a:p>
          <a:p>
            <a:r>
              <a:rPr lang="en-US" altLang="en-US" sz="2400"/>
              <a:t>Current plan: shrink lake size by 60%/add water/$9B</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704850"/>
            <a:ext cx="8229600" cy="895350"/>
          </a:xfrm>
        </p:spPr>
        <p:txBody>
          <a:bodyPr/>
          <a:lstStyle/>
          <a:p>
            <a:pPr algn="ctr"/>
            <a:r>
              <a:rPr lang="en-US" altLang="en-US" sz="4400"/>
              <a:t>Dams, Reservoirsand Levees</a:t>
            </a:r>
          </a:p>
        </p:txBody>
      </p:sp>
      <p:sp>
        <p:nvSpPr>
          <p:cNvPr id="67587" name="Content Placeholder 2"/>
          <p:cNvSpPr>
            <a:spLocks noGrp="1"/>
          </p:cNvSpPr>
          <p:nvPr>
            <p:ph idx="1"/>
          </p:nvPr>
        </p:nvSpPr>
        <p:spPr>
          <a:xfrm>
            <a:off x="381000" y="1600200"/>
            <a:ext cx="8458200" cy="4724400"/>
          </a:xfrm>
        </p:spPr>
        <p:txBody>
          <a:bodyPr/>
          <a:lstStyle/>
          <a:p>
            <a:r>
              <a:rPr lang="en-US" altLang="en-US" sz="2400"/>
              <a:t>Last big dam project built was New Melones Dam</a:t>
            </a:r>
          </a:p>
          <a:p>
            <a:pPr lvl="1"/>
            <a:r>
              <a:rPr lang="en-US" altLang="en-US" sz="2000"/>
              <a:t>On Stanislaus River and would flood scenic canyon/rafting area</a:t>
            </a:r>
          </a:p>
          <a:p>
            <a:pPr lvl="1"/>
            <a:r>
              <a:rPr lang="en-US" altLang="en-US" sz="2000"/>
              <a:t>Ballot proposition in 1974 to stop lost 53% to 47%</a:t>
            </a:r>
          </a:p>
          <a:p>
            <a:pPr lvl="1"/>
            <a:r>
              <a:rPr lang="en-US" altLang="en-US" sz="2000"/>
              <a:t>Second fight over filling the dam after built last until 1983</a:t>
            </a:r>
          </a:p>
          <a:p>
            <a:r>
              <a:rPr lang="en-US" altLang="en-US" sz="2400"/>
              <a:t>California/Feds protect most remaining wild and scenic rivers over the next decade</a:t>
            </a:r>
          </a:p>
          <a:p>
            <a:r>
              <a:rPr lang="en-US" altLang="en-US" sz="2400"/>
              <a:t>Most proposed dams now “off-stream”</a:t>
            </a:r>
          </a:p>
          <a:p>
            <a:pPr lvl="1"/>
            <a:r>
              <a:rPr lang="en-US" altLang="en-US" sz="2000"/>
              <a:t>Diamond Valley Lake in Riverside County (800K acre feet)</a:t>
            </a:r>
          </a:p>
          <a:p>
            <a:pPr lvl="1"/>
            <a:r>
              <a:rPr lang="en-US" altLang="en-US" sz="2000"/>
              <a:t>Or expand existing dams/reservoirs</a:t>
            </a:r>
          </a:p>
          <a:p>
            <a:r>
              <a:rPr lang="en-US" altLang="en-US" sz="2400"/>
              <a:t>Dams and levees now inadequate to protect from floods</a:t>
            </a:r>
          </a:p>
          <a:p>
            <a:pPr lvl="1"/>
            <a:r>
              <a:rPr lang="en-US" altLang="en-US" sz="2000"/>
              <a:t>In bad repair</a:t>
            </a:r>
          </a:p>
          <a:p>
            <a:pPr lvl="1"/>
            <a:r>
              <a:rPr lang="en-US" altLang="en-US" sz="2000"/>
              <a:t>Projected flood frequency/size increasing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eaLnBrk="1" hangingPunct="1"/>
            <a:r>
              <a:rPr lang="en-US" altLang="en-US" sz="4400"/>
              <a:t>California’s Ground Water</a:t>
            </a:r>
          </a:p>
        </p:txBody>
      </p:sp>
      <p:sp>
        <p:nvSpPr>
          <p:cNvPr id="3" name="Content Placeholder 2"/>
          <p:cNvSpPr>
            <a:spLocks noGrp="1"/>
          </p:cNvSpPr>
          <p:nvPr>
            <p:ph idx="1"/>
          </p:nvPr>
        </p:nvSpPr>
        <p:spPr>
          <a:xfrm>
            <a:off x="381000" y="1935163"/>
            <a:ext cx="8458200" cy="4389437"/>
          </a:xfrm>
        </p:spPr>
        <p:txBody>
          <a:bodyPr>
            <a:normAutofit/>
          </a:bodyPr>
          <a:lstStyle/>
          <a:p>
            <a:pPr marL="274320" indent="-274320" eaLnBrk="1" fontAlgn="auto" hangingPunct="1">
              <a:lnSpc>
                <a:spcPct val="80000"/>
              </a:lnSpc>
              <a:spcAft>
                <a:spcPts val="0"/>
              </a:spcAft>
              <a:buClr>
                <a:schemeClr val="accent3"/>
              </a:buClr>
              <a:buFont typeface="Wingdings 2"/>
              <a:buChar char=""/>
              <a:defRPr/>
            </a:pPr>
            <a:r>
              <a:rPr lang="en-US" sz="2000" dirty="0"/>
              <a:t>California’s groundwater basins store 850 million acre-feet of water  </a:t>
            </a:r>
          </a:p>
          <a:p>
            <a:pPr marL="640080" lvl="1" indent="-246888" eaLnBrk="1" fontAlgn="auto" hangingPunct="1">
              <a:lnSpc>
                <a:spcPct val="80000"/>
              </a:lnSpc>
              <a:spcAft>
                <a:spcPts val="0"/>
              </a:spcAft>
              <a:buFont typeface="Wingdings 2"/>
              <a:buChar char=""/>
              <a:defRPr/>
            </a:pPr>
            <a:r>
              <a:rPr lang="en-US" sz="2000" dirty="0"/>
              <a:t>Less than 50% is unavailable for use due to depth of water table</a:t>
            </a:r>
          </a:p>
          <a:p>
            <a:pPr marL="274320" indent="-274320" eaLnBrk="1" fontAlgn="auto" hangingPunct="1">
              <a:lnSpc>
                <a:spcPct val="80000"/>
              </a:lnSpc>
              <a:spcAft>
                <a:spcPts val="0"/>
              </a:spcAft>
              <a:buClr>
                <a:schemeClr val="accent3"/>
              </a:buClr>
              <a:buFont typeface="Wingdings 2"/>
              <a:buChar char=""/>
              <a:defRPr/>
            </a:pPr>
            <a:r>
              <a:rPr lang="en-US" sz="2000" dirty="0"/>
              <a:t>Legally groundwater cannot be removed if not </a:t>
            </a:r>
            <a:r>
              <a:rPr lang="en-US" sz="2000" dirty="0" err="1"/>
              <a:t>replenishable</a:t>
            </a:r>
            <a:endParaRPr lang="en-US" sz="2000" dirty="0"/>
          </a:p>
          <a:p>
            <a:pPr marL="274320" indent="-274320" eaLnBrk="1" fontAlgn="auto" hangingPunct="1">
              <a:lnSpc>
                <a:spcPct val="80000"/>
              </a:lnSpc>
              <a:spcAft>
                <a:spcPts val="0"/>
              </a:spcAft>
              <a:buClr>
                <a:schemeClr val="accent3"/>
              </a:buClr>
              <a:buFont typeface="Wingdings 2"/>
              <a:buChar char=""/>
              <a:defRPr/>
            </a:pPr>
            <a:r>
              <a:rPr lang="en-US" sz="2000" dirty="0"/>
              <a:t>15 million acre-feet of groundwater is pumped each year</a:t>
            </a:r>
          </a:p>
          <a:p>
            <a:pPr marL="274320" indent="-274320" eaLnBrk="1" fontAlgn="auto" hangingPunct="1">
              <a:lnSpc>
                <a:spcPct val="80000"/>
              </a:lnSpc>
              <a:spcAft>
                <a:spcPts val="0"/>
              </a:spcAft>
              <a:buClr>
                <a:schemeClr val="accent3"/>
              </a:buClr>
              <a:buFont typeface="Wingdings 2"/>
              <a:buChar char=""/>
              <a:defRPr/>
            </a:pPr>
            <a:r>
              <a:rPr lang="en-US" sz="2000" dirty="0"/>
              <a:t>20% of the state’s water requirements met with groundwater</a:t>
            </a:r>
          </a:p>
          <a:p>
            <a:pPr marL="640080" lvl="1" indent="-246888" eaLnBrk="1" fontAlgn="auto" hangingPunct="1">
              <a:lnSpc>
                <a:spcPct val="80000"/>
              </a:lnSpc>
              <a:spcAft>
                <a:spcPts val="0"/>
              </a:spcAft>
              <a:buFont typeface="Wingdings 2"/>
              <a:buChar char=""/>
              <a:defRPr/>
            </a:pPr>
            <a:r>
              <a:rPr lang="en-US" sz="2000" dirty="0"/>
              <a:t>More in dry years</a:t>
            </a:r>
          </a:p>
          <a:p>
            <a:pPr marL="274320" indent="-274320" eaLnBrk="1" fontAlgn="auto" hangingPunct="1">
              <a:lnSpc>
                <a:spcPct val="80000"/>
              </a:lnSpc>
              <a:spcAft>
                <a:spcPts val="0"/>
              </a:spcAft>
              <a:buClr>
                <a:schemeClr val="accent3"/>
              </a:buClr>
              <a:buFont typeface="Wingdings 2"/>
              <a:buChar char=""/>
              <a:defRPr/>
            </a:pPr>
            <a:r>
              <a:rPr lang="en-US" sz="2000" dirty="0"/>
              <a:t>On average CA is operating on a </a:t>
            </a:r>
            <a:r>
              <a:rPr lang="en-US" sz="2000" u="sng" dirty="0"/>
              <a:t>1.3 million acre-foot overdraft</a:t>
            </a:r>
            <a:endParaRPr lang="en-US" sz="2000" dirty="0"/>
          </a:p>
          <a:p>
            <a:pPr marL="274320" indent="-274320" eaLnBrk="1" fontAlgn="auto" hangingPunct="1">
              <a:lnSpc>
                <a:spcPct val="80000"/>
              </a:lnSpc>
              <a:spcAft>
                <a:spcPts val="0"/>
              </a:spcAft>
              <a:buClr>
                <a:schemeClr val="accent3"/>
              </a:buClr>
              <a:buFont typeface="Wingdings 2"/>
              <a:buChar char=""/>
              <a:defRPr/>
            </a:pPr>
            <a:r>
              <a:rPr lang="en-US" sz="2000" dirty="0"/>
              <a:t>CA groundwater is recharged by:</a:t>
            </a:r>
            <a:endParaRPr lang="en-US" sz="2000" b="1" dirty="0"/>
          </a:p>
          <a:p>
            <a:pPr marL="640080" lvl="1" indent="-246888" eaLnBrk="1" fontAlgn="auto" hangingPunct="1">
              <a:lnSpc>
                <a:spcPct val="80000"/>
              </a:lnSpc>
              <a:spcAft>
                <a:spcPts val="0"/>
              </a:spcAft>
              <a:buFont typeface="Wingdings 2"/>
              <a:buChar char=""/>
              <a:defRPr/>
            </a:pPr>
            <a:r>
              <a:rPr lang="en-US" sz="2000" dirty="0"/>
              <a:t>1) Nature – rain &amp; snow (7 million acre-foot annually)</a:t>
            </a:r>
          </a:p>
          <a:p>
            <a:pPr marL="640080" lvl="1" indent="-246888" eaLnBrk="1" fontAlgn="auto" hangingPunct="1">
              <a:lnSpc>
                <a:spcPct val="80000"/>
              </a:lnSpc>
              <a:spcAft>
                <a:spcPts val="0"/>
              </a:spcAft>
              <a:buFont typeface="Wingdings 2"/>
              <a:buChar char=""/>
              <a:defRPr/>
            </a:pPr>
            <a:r>
              <a:rPr lang="en-US" sz="2000" dirty="0"/>
              <a:t>2) After usage – agriculture &amp; industry (6.65 million acre-feet annually)</a:t>
            </a:r>
          </a:p>
          <a:p>
            <a:pPr marL="640080" lvl="1" indent="-246888" eaLnBrk="1" fontAlgn="auto" hangingPunct="1">
              <a:lnSpc>
                <a:spcPct val="80000"/>
              </a:lnSpc>
              <a:spcAft>
                <a:spcPts val="0"/>
              </a:spcAft>
              <a:buFont typeface="Wingdings 2"/>
              <a:buChar char=""/>
              <a:defRPr/>
            </a:pPr>
            <a:r>
              <a:rPr lang="en-US" sz="2000" dirty="0"/>
              <a:t>3) Recharge programs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704850"/>
            <a:ext cx="8229600" cy="1047750"/>
          </a:xfrm>
        </p:spPr>
        <p:txBody>
          <a:bodyPr/>
          <a:lstStyle/>
          <a:p>
            <a:pPr algn="ctr"/>
            <a:r>
              <a:rPr lang="en-US" altLang="en-US" sz="4400"/>
              <a:t>Major Groundwater Problems</a:t>
            </a:r>
          </a:p>
        </p:txBody>
      </p:sp>
      <p:sp>
        <p:nvSpPr>
          <p:cNvPr id="69635" name="Content Placeholder 2"/>
          <p:cNvSpPr>
            <a:spLocks noGrp="1"/>
          </p:cNvSpPr>
          <p:nvPr>
            <p:ph idx="1"/>
          </p:nvPr>
        </p:nvSpPr>
        <p:spPr>
          <a:xfrm>
            <a:off x="457200" y="1828800"/>
            <a:ext cx="8229600" cy="4495800"/>
          </a:xfrm>
        </p:spPr>
        <p:txBody>
          <a:bodyPr/>
          <a:lstStyle/>
          <a:p>
            <a:r>
              <a:rPr lang="en-US" altLang="en-US"/>
              <a:t>Overdrafting</a:t>
            </a:r>
          </a:p>
          <a:p>
            <a:pPr lvl="1"/>
            <a:r>
              <a:rPr lang="en-US" altLang="en-US"/>
              <a:t>Particular serious in agricultural areas</a:t>
            </a:r>
          </a:p>
          <a:p>
            <a:pPr lvl="1"/>
            <a:r>
              <a:rPr lang="en-US" altLang="en-US"/>
              <a:t>Land in many areas has subsided up to several feet</a:t>
            </a:r>
          </a:p>
          <a:p>
            <a:r>
              <a:rPr lang="en-US" altLang="en-US"/>
              <a:t>Contamination</a:t>
            </a:r>
          </a:p>
          <a:p>
            <a:pPr lvl="1"/>
            <a:r>
              <a:rPr lang="en-US" altLang="en-US"/>
              <a:t>Toxic contamination</a:t>
            </a:r>
          </a:p>
          <a:p>
            <a:pPr lvl="2"/>
            <a:r>
              <a:rPr lang="en-US" altLang="en-US"/>
              <a:t>Impacts mainly urban areas </a:t>
            </a:r>
          </a:p>
          <a:p>
            <a:pPr lvl="1"/>
            <a:r>
              <a:rPr lang="en-US" altLang="en-US"/>
              <a:t>Salt water intrusion</a:t>
            </a:r>
          </a:p>
          <a:p>
            <a:r>
              <a:rPr lang="en-US" altLang="en-US"/>
              <a:t>Increased cost</a:t>
            </a:r>
          </a:p>
          <a:p>
            <a:pPr lvl="1"/>
            <a:r>
              <a:rPr lang="en-US" altLang="en-US"/>
              <a:t>Higher energy costs</a:t>
            </a:r>
          </a:p>
          <a:p>
            <a:pPr lvl="1"/>
            <a:r>
              <a:rPr lang="en-US" altLang="en-US"/>
              <a:t>Increasing need to drill deeper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704850"/>
            <a:ext cx="8229600" cy="895350"/>
          </a:xfrm>
        </p:spPr>
        <p:txBody>
          <a:bodyPr/>
          <a:lstStyle/>
          <a:p>
            <a:pPr algn="ctr"/>
            <a:r>
              <a:rPr lang="en-US" altLang="en-US" sz="4000"/>
              <a:t>Subsidence Due to Overdrafting</a:t>
            </a:r>
          </a:p>
        </p:txBody>
      </p:sp>
      <p:pic>
        <p:nvPicPr>
          <p:cNvPr id="706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057400"/>
            <a:ext cx="2316163" cy="3521075"/>
          </a:xfrm>
          <a:noFill/>
        </p:spPr>
      </p:pic>
      <p:pic>
        <p:nvPicPr>
          <p:cNvPr id="706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57400"/>
            <a:ext cx="24003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57400"/>
            <a:ext cx="3810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704850"/>
            <a:ext cx="8229600" cy="590550"/>
          </a:xfrm>
        </p:spPr>
        <p:txBody>
          <a:bodyPr/>
          <a:lstStyle/>
          <a:p>
            <a:pPr algn="ctr"/>
            <a:r>
              <a:rPr lang="en-US" altLang="en-US" sz="4000"/>
              <a:t>Agricultural Water Summary</a:t>
            </a:r>
          </a:p>
        </p:txBody>
      </p:sp>
      <p:sp>
        <p:nvSpPr>
          <p:cNvPr id="71683" name="Content Placeholder 2"/>
          <p:cNvSpPr>
            <a:spLocks noGrp="1"/>
          </p:cNvSpPr>
          <p:nvPr>
            <p:ph idx="1"/>
          </p:nvPr>
        </p:nvSpPr>
        <p:spPr>
          <a:xfrm>
            <a:off x="304800" y="1295400"/>
            <a:ext cx="8534400" cy="5029200"/>
          </a:xfrm>
        </p:spPr>
        <p:txBody>
          <a:bodyPr/>
          <a:lstStyle/>
          <a:p>
            <a:r>
              <a:rPr lang="en-US" altLang="en-US" sz="2400"/>
              <a:t>California’s huge agricultural sector driven by water</a:t>
            </a:r>
          </a:p>
          <a:p>
            <a:pPr lvl="1"/>
            <a:r>
              <a:rPr lang="en-US" altLang="en-US" sz="2000"/>
              <a:t>Available groundwater insufficient</a:t>
            </a:r>
          </a:p>
          <a:p>
            <a:pPr lvl="1"/>
            <a:r>
              <a:rPr lang="en-US" altLang="en-US" sz="2000"/>
              <a:t>Use ~80% of water withdrawn from rivers</a:t>
            </a:r>
          </a:p>
          <a:p>
            <a:r>
              <a:rPr lang="en-US" altLang="en-US" sz="2400"/>
              <a:t>Federal/State Governments provide large water subsidizes</a:t>
            </a:r>
          </a:p>
          <a:p>
            <a:pPr lvl="1"/>
            <a:r>
              <a:rPr lang="en-US" altLang="en-US" sz="2000"/>
              <a:t>Encourages water use</a:t>
            </a:r>
          </a:p>
          <a:p>
            <a:pPr lvl="1"/>
            <a:r>
              <a:rPr lang="en-US" altLang="en-US" sz="2000"/>
              <a:t>Encourages agricultural production</a:t>
            </a:r>
          </a:p>
          <a:p>
            <a:pPr lvl="1"/>
            <a:r>
              <a:rPr lang="en-US" altLang="en-US" sz="2000"/>
              <a:t>Failed to preserve/encourage small farms &amp; huge transfers to wealthy</a:t>
            </a:r>
          </a:p>
          <a:p>
            <a:r>
              <a:rPr lang="en-US" altLang="en-US" sz="2400"/>
              <a:t>Competition for water from urban areas and environment</a:t>
            </a:r>
          </a:p>
          <a:p>
            <a:pPr lvl="1"/>
            <a:r>
              <a:rPr lang="en-US" altLang="en-US" sz="2200"/>
              <a:t>Difficult to transfer/sell water to urban areas</a:t>
            </a:r>
          </a:p>
          <a:p>
            <a:r>
              <a:rPr lang="en-US" altLang="en-US" sz="2400"/>
              <a:t>Large externalities associated with agricultural water use</a:t>
            </a:r>
          </a:p>
          <a:p>
            <a:pPr lvl="1"/>
            <a:r>
              <a:rPr lang="en-US" altLang="en-US" sz="2000"/>
              <a:t>Groundwater overdrafting/subsidence/contamination</a:t>
            </a:r>
          </a:p>
          <a:p>
            <a:pPr lvl="1"/>
            <a:r>
              <a:rPr lang="en-US" altLang="en-US" sz="2000"/>
              <a:t>Contamination/salinity from runoff  </a:t>
            </a:r>
          </a:p>
          <a:p>
            <a:pPr lvl="1"/>
            <a:r>
              <a:rPr lang="en-US" altLang="en-US" sz="2200"/>
              <a:t>Cost of fixing problems created in the past enormous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704850"/>
            <a:ext cx="8229600" cy="590550"/>
          </a:xfrm>
        </p:spPr>
        <p:txBody>
          <a:bodyPr/>
          <a:lstStyle/>
          <a:p>
            <a:pPr algn="ctr"/>
            <a:r>
              <a:rPr lang="en-US" altLang="en-US" sz="4000"/>
              <a:t>Kesterson National Wildlife Refugee</a:t>
            </a:r>
          </a:p>
        </p:txBody>
      </p:sp>
      <p:sp>
        <p:nvSpPr>
          <p:cNvPr id="72707" name="Content Placeholder 2"/>
          <p:cNvSpPr>
            <a:spLocks noGrp="1"/>
          </p:cNvSpPr>
          <p:nvPr>
            <p:ph idx="1"/>
          </p:nvPr>
        </p:nvSpPr>
        <p:spPr>
          <a:xfrm>
            <a:off x="457200" y="1295400"/>
            <a:ext cx="8229600" cy="5181600"/>
          </a:xfrm>
        </p:spPr>
        <p:txBody>
          <a:bodyPr/>
          <a:lstStyle/>
          <a:p>
            <a:r>
              <a:rPr lang="en-US" altLang="en-US" sz="2400"/>
              <a:t>Major problem with much rich agricultural land that lacked water was lack of natural drainage for water</a:t>
            </a:r>
          </a:p>
          <a:p>
            <a:r>
              <a:rPr lang="en-US" altLang="en-US" sz="2400"/>
              <a:t>Worst problem occurred in Westlands Water District</a:t>
            </a:r>
          </a:p>
          <a:p>
            <a:pPr lvl="1"/>
            <a:r>
              <a:rPr lang="en-US" altLang="en-US" sz="2000"/>
              <a:t>Contamination from agricultural runoff [often goes to groundwater]</a:t>
            </a:r>
          </a:p>
          <a:p>
            <a:pPr lvl="2"/>
            <a:r>
              <a:rPr lang="en-US" altLang="en-US"/>
              <a:t>Selenium, various heavy metals, salinity, fungicides, herbicides, pesticides, and fumigants </a:t>
            </a:r>
            <a:endParaRPr lang="en-US" altLang="en-US" sz="2000"/>
          </a:p>
          <a:p>
            <a:pPr lvl="1"/>
            <a:r>
              <a:rPr lang="en-US" altLang="en-US" sz="2000"/>
              <a:t>Proposed “drain” to delta under CVP never finished</a:t>
            </a:r>
          </a:p>
          <a:p>
            <a:pPr lvl="2"/>
            <a:r>
              <a:rPr lang="en-US" altLang="en-US" sz="1700"/>
              <a:t>Basis for Westlands legal claims for buying back water rights</a:t>
            </a:r>
          </a:p>
          <a:p>
            <a:pPr lvl="1"/>
            <a:r>
              <a:rPr lang="en-US" altLang="en-US" sz="2000"/>
              <a:t>Runoff went to Kesterson National Wildlife Refugee</a:t>
            </a:r>
          </a:p>
          <a:p>
            <a:pPr lvl="2"/>
            <a:r>
              <a:rPr lang="en-US" altLang="en-US" sz="1700"/>
              <a:t>Originally thought of as good since created wetlands</a:t>
            </a:r>
          </a:p>
          <a:p>
            <a:r>
              <a:rPr lang="en-US" altLang="en-US" sz="2400"/>
              <a:t>Large number of dead birds/birth defects found in 1983</a:t>
            </a:r>
          </a:p>
          <a:p>
            <a:pPr lvl="1"/>
            <a:r>
              <a:rPr lang="en-US" altLang="en-US" sz="2000"/>
              <a:t>Bureau of Reclamation declares not a serious problem</a:t>
            </a:r>
          </a:p>
          <a:p>
            <a:pPr lvl="1"/>
            <a:r>
              <a:rPr lang="en-US" altLang="en-US" sz="2000"/>
              <a:t>Bad publicity forced reconsideration and halt water flows in 1986</a:t>
            </a:r>
          </a:p>
          <a:p>
            <a:pPr lvl="1"/>
            <a:r>
              <a:rPr lang="en-US" altLang="en-US" sz="2000"/>
              <a:t>Current plan involves $1B to fix/takes 300K land out of production</a:t>
            </a:r>
          </a:p>
          <a:p>
            <a:pPr lvl="1"/>
            <a:endParaRPr lang="en-US" altLang="en-US"/>
          </a:p>
          <a:p>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704850"/>
            <a:ext cx="8229600" cy="1200150"/>
          </a:xfrm>
        </p:spPr>
        <p:txBody>
          <a:bodyPr/>
          <a:lstStyle/>
          <a:p>
            <a:pPr algn="ctr"/>
            <a:r>
              <a:rPr lang="en-US" altLang="en-US" sz="4000"/>
              <a:t>San Francisco Bay-Sacramento Delta </a:t>
            </a:r>
            <a:br>
              <a:rPr lang="en-US" altLang="en-US" sz="4000"/>
            </a:br>
            <a:r>
              <a:rPr lang="en-US" altLang="en-US" sz="4000"/>
              <a:t>Environmental Issues</a:t>
            </a:r>
          </a:p>
        </p:txBody>
      </p:sp>
      <p:sp>
        <p:nvSpPr>
          <p:cNvPr id="73731" name="Content Placeholder 2"/>
          <p:cNvSpPr>
            <a:spLocks noGrp="1"/>
          </p:cNvSpPr>
          <p:nvPr>
            <p:ph idx="1"/>
          </p:nvPr>
        </p:nvSpPr>
        <p:spPr>
          <a:xfrm>
            <a:off x="457200" y="2133600"/>
            <a:ext cx="8382000" cy="4191000"/>
          </a:xfrm>
        </p:spPr>
        <p:txBody>
          <a:bodyPr/>
          <a:lstStyle/>
          <a:p>
            <a:r>
              <a:rPr lang="en-US" altLang="en-US" sz="2400"/>
              <a:t>Major Focus of Water Resources Control Board hearings </a:t>
            </a:r>
          </a:p>
          <a:p>
            <a:pPr lvl="1"/>
            <a:r>
              <a:rPr lang="en-US" altLang="en-US" sz="2200"/>
              <a:t>More water left in Delta for salmon/seawater intrusion</a:t>
            </a:r>
          </a:p>
          <a:p>
            <a:pPr lvl="1"/>
            <a:r>
              <a:rPr lang="en-US" altLang="en-US" sz="2200"/>
              <a:t>Much greater scientific understanding of what was happening</a:t>
            </a:r>
          </a:p>
          <a:p>
            <a:r>
              <a:rPr lang="en-US" altLang="en-US" sz="2400"/>
              <a:t>1993 National Marine Fisheries </a:t>
            </a:r>
          </a:p>
          <a:p>
            <a:pPr lvl="1"/>
            <a:r>
              <a:rPr lang="en-US" altLang="en-US" sz="2200"/>
              <a:t>Requires more water to protect Delta smelt</a:t>
            </a:r>
          </a:p>
          <a:p>
            <a:pPr lvl="1"/>
            <a:r>
              <a:rPr lang="en-US" altLang="en-US" sz="2200"/>
              <a:t>Continuing saga with reject major legal decision ordering more protection (water) for endangered fish sucked into pumps</a:t>
            </a:r>
            <a:endParaRPr lang="en-US" altLang="en-US"/>
          </a:p>
          <a:p>
            <a:r>
              <a:rPr lang="en-US" altLang="en-US" sz="2400"/>
              <a:t>Immediate response was to trigger CAL FED EFFORT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685800"/>
            <a:ext cx="8229600" cy="762000"/>
          </a:xfrm>
        </p:spPr>
        <p:txBody>
          <a:bodyPr/>
          <a:lstStyle/>
          <a:p>
            <a:pPr algn="ctr"/>
            <a:r>
              <a:rPr lang="en-US" altLang="en-US" sz="4000"/>
              <a:t>CAL FED Effort </a:t>
            </a:r>
          </a:p>
        </p:txBody>
      </p:sp>
      <p:sp>
        <p:nvSpPr>
          <p:cNvPr id="74755" name="Content Placeholder 2"/>
          <p:cNvSpPr>
            <a:spLocks noGrp="1"/>
          </p:cNvSpPr>
          <p:nvPr>
            <p:ph idx="1"/>
          </p:nvPr>
        </p:nvSpPr>
        <p:spPr>
          <a:xfrm>
            <a:off x="381000" y="1600200"/>
            <a:ext cx="8382000" cy="4724400"/>
          </a:xfrm>
        </p:spPr>
        <p:txBody>
          <a:bodyPr/>
          <a:lstStyle/>
          <a:p>
            <a:r>
              <a:rPr lang="en-US" altLang="en-US" sz="2400"/>
              <a:t>Massive effort started in 1994 between Feds/California</a:t>
            </a:r>
          </a:p>
          <a:p>
            <a:pPr lvl="1"/>
            <a:r>
              <a:rPr lang="en-US" altLang="en-US" sz="2000"/>
              <a:t>Earlier Water Resources Control Board actions seen as inadequate</a:t>
            </a:r>
          </a:p>
          <a:p>
            <a:pPr lvl="1"/>
            <a:r>
              <a:rPr lang="en-US" altLang="en-US" sz="2000"/>
              <a:t>Feds &amp; State seen as working at cross purposes</a:t>
            </a:r>
          </a:p>
          <a:p>
            <a:r>
              <a:rPr lang="en-US" altLang="en-US" sz="2400"/>
              <a:t>Perceived need to</a:t>
            </a:r>
          </a:p>
          <a:p>
            <a:pPr lvl="1"/>
            <a:r>
              <a:rPr lang="en-US" altLang="en-US" sz="2000"/>
              <a:t>Need to solve environmental problems in delta</a:t>
            </a:r>
          </a:p>
          <a:p>
            <a:pPr lvl="1"/>
            <a:r>
              <a:rPr lang="en-US" altLang="en-US" sz="2000"/>
              <a:t>Need to solve environmental problems in CVP &amp; SWP</a:t>
            </a:r>
          </a:p>
          <a:p>
            <a:pPr lvl="1"/>
            <a:r>
              <a:rPr lang="en-US" altLang="en-US" sz="2000"/>
              <a:t>Flood risks in Sacramento and elsewhere in system</a:t>
            </a:r>
          </a:p>
          <a:p>
            <a:pPr lvl="1"/>
            <a:r>
              <a:rPr lang="en-US" altLang="en-US" sz="2000"/>
              <a:t>Need to solve urban water problems in South</a:t>
            </a:r>
          </a:p>
          <a:p>
            <a:r>
              <a:rPr lang="en-US" altLang="en-US" sz="2400"/>
              <a:t>Immediate response to</a:t>
            </a:r>
          </a:p>
          <a:p>
            <a:pPr lvl="1"/>
            <a:r>
              <a:rPr lang="en-US" altLang="en-US" sz="2000"/>
              <a:t>1992 Central Valley Improvement Act</a:t>
            </a:r>
          </a:p>
          <a:p>
            <a:pPr lvl="1"/>
            <a:r>
              <a:rPr lang="en-US" altLang="en-US" sz="2000"/>
              <a:t>1993 National Marine Fisheries Delta Smelt action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a:t>Water problems expand</a:t>
            </a:r>
          </a:p>
          <a:p>
            <a:pPr marL="640080" lvl="1" indent="-246888" eaLnBrk="1" fontAlgn="auto" hangingPunct="1">
              <a:spcAft>
                <a:spcPts val="0"/>
              </a:spcAft>
              <a:buFont typeface="Wingdings 2"/>
              <a:buChar char=""/>
              <a:defRPr/>
            </a:pPr>
            <a:r>
              <a:rPr lang="en-US" dirty="0"/>
              <a:t>Settlements along coast grow taxing water supplies at some times of the year</a:t>
            </a:r>
          </a:p>
          <a:p>
            <a:pPr marL="274320" indent="-274320" eaLnBrk="1" fontAlgn="auto" hangingPunct="1">
              <a:spcAft>
                <a:spcPts val="0"/>
              </a:spcAft>
              <a:buClr>
                <a:schemeClr val="accent3"/>
              </a:buClr>
              <a:buFont typeface="Wingdings 2"/>
              <a:buChar char=""/>
              <a:defRPr/>
            </a:pPr>
            <a:r>
              <a:rPr lang="en-US" dirty="0"/>
              <a:t>Spanish Crown desires settlements in interior</a:t>
            </a:r>
          </a:p>
          <a:p>
            <a:pPr marL="640080" lvl="1" indent="-246888" eaLnBrk="1" fontAlgn="auto" hangingPunct="1">
              <a:spcAft>
                <a:spcPts val="0"/>
              </a:spcAft>
              <a:buFont typeface="Wingdings 2"/>
              <a:buChar char=""/>
              <a:defRPr/>
            </a:pPr>
            <a:r>
              <a:rPr lang="en-US" dirty="0"/>
              <a:t>Conflicts with damming upstream water supplies</a:t>
            </a:r>
          </a:p>
          <a:p>
            <a:pPr marL="640080" lvl="1" indent="-246888" eaLnBrk="1" fontAlgn="auto" hangingPunct="1">
              <a:spcAft>
                <a:spcPts val="0"/>
              </a:spcAft>
              <a:buFont typeface="Wingdings 2"/>
              <a:buChar char=""/>
              <a:defRPr/>
            </a:pPr>
            <a:r>
              <a:rPr lang="en-US" dirty="0"/>
              <a:t>Develops into a system of “senior” do no harm rights</a:t>
            </a:r>
          </a:p>
          <a:p>
            <a:pPr marL="274320" indent="-274320" eaLnBrk="1" fontAlgn="auto" hangingPunct="1">
              <a:spcAft>
                <a:spcPts val="0"/>
              </a:spcAft>
              <a:buClr>
                <a:schemeClr val="accent3"/>
              </a:buClr>
              <a:buFont typeface="Wingdings 2"/>
              <a:buChar char=""/>
              <a:defRPr/>
            </a:pPr>
            <a:r>
              <a:rPr lang="en-US" dirty="0"/>
              <a:t>Spanish Crown wants to give out large land (rancho) parcels</a:t>
            </a:r>
          </a:p>
          <a:p>
            <a:pPr marL="640080" lvl="1" indent="-246888" eaLnBrk="1" fontAlgn="auto" hangingPunct="1">
              <a:spcAft>
                <a:spcPts val="0"/>
              </a:spcAft>
              <a:buFont typeface="Wingdings 2"/>
              <a:buChar char=""/>
              <a:defRPr/>
            </a:pPr>
            <a:r>
              <a:rPr lang="en-US" dirty="0"/>
              <a:t>Water on land usable for livestock &amp; domestic purposes</a:t>
            </a:r>
          </a:p>
          <a:p>
            <a:pPr marL="640080" lvl="1" indent="-246888" eaLnBrk="1" fontAlgn="auto" hangingPunct="1">
              <a:spcAft>
                <a:spcPts val="0"/>
              </a:spcAft>
              <a:buFont typeface="Wingdings 2"/>
              <a:buChar char=""/>
              <a:defRPr/>
            </a:pPr>
            <a:r>
              <a:rPr lang="en-US" dirty="0"/>
              <a:t>Could petition to irrigate limited (10%) amount of land</a:t>
            </a:r>
          </a:p>
          <a:p>
            <a:pPr marL="274320" indent="-274320" eaLnBrk="1" fontAlgn="auto" hangingPunct="1">
              <a:spcAft>
                <a:spcPts val="0"/>
              </a:spcAft>
              <a:buClr>
                <a:schemeClr val="accent3"/>
              </a:buClr>
              <a:buFont typeface="Wingdings 2"/>
              <a:buChar char=""/>
              <a:defRPr/>
            </a:pPr>
            <a:r>
              <a:rPr lang="en-US" dirty="0"/>
              <a:t>Property rights could be obtained if water used for some purpose, typically irrigation, for 10 years and no complaints lodged with authorities</a:t>
            </a:r>
          </a:p>
          <a:p>
            <a:pPr marL="640080" lvl="1" indent="-246888" eaLnBrk="1" fontAlgn="auto" hangingPunct="1">
              <a:spcAft>
                <a:spcPts val="0"/>
              </a:spcAft>
              <a:buFont typeface="Wingdings 2"/>
              <a:buChar char=""/>
              <a:defRPr/>
            </a:pPr>
            <a:r>
              <a:rPr lang="en-US" dirty="0"/>
              <a:t>This custom influences later western U.S. water law</a:t>
            </a:r>
          </a:p>
          <a:p>
            <a:pPr marL="274320" indent="-274320" eaLnBrk="1" fontAlgn="auto" hangingPunct="1">
              <a:spcAft>
                <a:spcPts val="0"/>
              </a:spcAft>
              <a:buClr>
                <a:schemeClr val="accent3"/>
              </a:buClr>
              <a:buFont typeface="Wingdings 2"/>
              <a:buNone/>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a:r>
              <a:rPr lang="en-US" altLang="en-US" sz="4000"/>
              <a:t>Early Success and Failure</a:t>
            </a:r>
          </a:p>
        </p:txBody>
      </p:sp>
      <p:sp>
        <p:nvSpPr>
          <p:cNvPr id="75779" name="Content Placeholder 2"/>
          <p:cNvSpPr>
            <a:spLocks noGrp="1"/>
          </p:cNvSpPr>
          <p:nvPr>
            <p:ph idx="1"/>
          </p:nvPr>
        </p:nvSpPr>
        <p:spPr>
          <a:xfrm>
            <a:off x="457200" y="1935163"/>
            <a:ext cx="8305800" cy="4389437"/>
          </a:xfrm>
        </p:spPr>
        <p:txBody>
          <a:bodyPr/>
          <a:lstStyle/>
          <a:p>
            <a:r>
              <a:rPr lang="en-US" altLang="en-US"/>
              <a:t>Reasonable cooperative effort initially</a:t>
            </a:r>
          </a:p>
          <a:p>
            <a:pPr lvl="1"/>
            <a:r>
              <a:rPr lang="en-US" altLang="en-US"/>
              <a:t>California/Fed</a:t>
            </a:r>
          </a:p>
          <a:p>
            <a:pPr lvl="1"/>
            <a:r>
              <a:rPr lang="en-US" altLang="en-US"/>
              <a:t>Three party talks between ag/urban/environmentalists</a:t>
            </a:r>
          </a:p>
          <a:p>
            <a:r>
              <a:rPr lang="en-US" altLang="en-US"/>
              <a:t>Three proposals developed for fixing major problems</a:t>
            </a:r>
          </a:p>
          <a:p>
            <a:pPr lvl="1"/>
            <a:r>
              <a:rPr lang="en-US" altLang="en-US"/>
              <a:t>Two contain variants of peripheral canal</a:t>
            </a:r>
          </a:p>
          <a:p>
            <a:pPr lvl="1"/>
            <a:r>
              <a:rPr lang="en-US" altLang="en-US"/>
              <a:t>Extensive safeguards/allocation of water for environment</a:t>
            </a:r>
          </a:p>
          <a:p>
            <a:r>
              <a:rPr lang="en-US" altLang="en-US"/>
              <a:t>$10B+ and 30 years to undertake</a:t>
            </a:r>
          </a:p>
          <a:p>
            <a:r>
              <a:rPr lang="en-US" altLang="en-US"/>
              <a:t>Some initial water bond issues to support early phases and non-controversial elements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704850"/>
            <a:ext cx="8229600" cy="742950"/>
          </a:xfrm>
        </p:spPr>
        <p:txBody>
          <a:bodyPr/>
          <a:lstStyle/>
          <a:p>
            <a:pPr algn="ctr"/>
            <a:r>
              <a:rPr lang="en-US" altLang="en-US" sz="4000"/>
              <a:t>Cal-Fed Process Breaks Down</a:t>
            </a:r>
          </a:p>
        </p:txBody>
      </p:sp>
      <p:sp>
        <p:nvSpPr>
          <p:cNvPr id="76803" name="Content Placeholder 2"/>
          <p:cNvSpPr>
            <a:spLocks noGrp="1"/>
          </p:cNvSpPr>
          <p:nvPr>
            <p:ph idx="1"/>
          </p:nvPr>
        </p:nvSpPr>
        <p:spPr>
          <a:xfrm>
            <a:off x="381000" y="1447800"/>
            <a:ext cx="8382000" cy="4876800"/>
          </a:xfrm>
        </p:spPr>
        <p:txBody>
          <a:bodyPr/>
          <a:lstStyle/>
          <a:p>
            <a:r>
              <a:rPr lang="en-US" altLang="en-US" sz="2400"/>
              <a:t>Plan to move forward breaks down</a:t>
            </a:r>
          </a:p>
          <a:p>
            <a:pPr lvl="1"/>
            <a:r>
              <a:rPr lang="en-US" altLang="en-US" sz="2000"/>
              <a:t>Many (but not all) environmentalists oppose due to likelihood of dams, reservoirs and canals and too little conservation emphasis</a:t>
            </a:r>
          </a:p>
          <a:p>
            <a:pPr lvl="1"/>
            <a:r>
              <a:rPr lang="en-US" altLang="en-US" sz="2000"/>
              <a:t>MWD backs away from insistence on “cross-Delta” water facility but not quality standards on water delivered</a:t>
            </a:r>
          </a:p>
          <a:p>
            <a:pPr lvl="1"/>
            <a:r>
              <a:rPr lang="en-US" altLang="en-US" sz="2000"/>
              <a:t>Agriculture starts to worry about groundwater restrictions/cost share</a:t>
            </a:r>
          </a:p>
          <a:p>
            <a:r>
              <a:rPr lang="en-US" altLang="en-US" sz="2400"/>
              <a:t>State/Fed officials</a:t>
            </a:r>
          </a:p>
          <a:p>
            <a:pPr lvl="1"/>
            <a:r>
              <a:rPr lang="en-US" altLang="en-US" sz="2000"/>
              <a:t>Adopt a “study-now, decide-later approach”</a:t>
            </a:r>
          </a:p>
          <a:p>
            <a:pPr lvl="1"/>
            <a:r>
              <a:rPr lang="en-US" altLang="en-US" sz="2000"/>
              <a:t>Put more non-controversial bond issues on the ballot</a:t>
            </a:r>
          </a:p>
          <a:p>
            <a:pPr lvl="1"/>
            <a:r>
              <a:rPr lang="en-US" altLang="en-US" sz="2000"/>
              <a:t> Governor Davis/Secretary Babbitt decide to abandon direct inclusion of stakeholders in planning </a:t>
            </a:r>
          </a:p>
          <a:p>
            <a:pPr lvl="1"/>
            <a:endParaRPr lang="en-US" altLang="en-US"/>
          </a:p>
          <a:p>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704850"/>
            <a:ext cx="8229600" cy="819150"/>
          </a:xfrm>
        </p:spPr>
        <p:txBody>
          <a:bodyPr/>
          <a:lstStyle/>
          <a:p>
            <a:pPr algn="ctr"/>
            <a:endParaRPr lang="en-US" altLang="en-US" sz="4400"/>
          </a:p>
        </p:txBody>
      </p:sp>
      <p:sp>
        <p:nvSpPr>
          <p:cNvPr id="77827" name="Content Placeholder 2"/>
          <p:cNvSpPr>
            <a:spLocks noGrp="1"/>
          </p:cNvSpPr>
          <p:nvPr>
            <p:ph idx="1"/>
          </p:nvPr>
        </p:nvSpPr>
        <p:spPr>
          <a:xfrm>
            <a:off x="457200" y="1676400"/>
            <a:ext cx="8229600" cy="4648200"/>
          </a:xfrm>
        </p:spPr>
        <p:txBody>
          <a:bodyPr/>
          <a:lstStyle/>
          <a:p>
            <a:pPr algn="just"/>
            <a:r>
              <a:rPr lang="en-US" altLang="en-US"/>
              <a:t>In 2006, California Legislative Analyst: </a:t>
            </a:r>
          </a:p>
          <a:p>
            <a:pPr lvl="1" algn="just"/>
            <a:r>
              <a:rPr lang="en-US" altLang="en-US" sz="2000"/>
              <a:t>The [CAL-FED] program had strayed from its original focus of resolving conflicts among water-related interests in the Delta, by expanding into what looked like a statewide water management program, resulting in substantial overlap with the mission and responsibilities of California Department of Water Resources. </a:t>
            </a:r>
          </a:p>
          <a:p>
            <a:pPr algn="just"/>
            <a:r>
              <a:rPr lang="en-US" altLang="en-US"/>
              <a:t>California paid 48.4%, Feds 8.8, &amp; local 42.8% of 4.2B in cost from 2000-2006</a:t>
            </a:r>
          </a:p>
          <a:p>
            <a:pPr algn="just"/>
            <a:r>
              <a:rPr lang="en-US" altLang="en-US"/>
              <a:t>Fear that CAL-FED is an open-end expensive process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704850"/>
            <a:ext cx="8229600" cy="742950"/>
          </a:xfrm>
        </p:spPr>
        <p:txBody>
          <a:bodyPr/>
          <a:lstStyle/>
          <a:p>
            <a:pPr algn="ctr"/>
            <a:r>
              <a:rPr lang="en-US" altLang="en-US" sz="4000"/>
              <a:t>Water Shortages Return</a:t>
            </a:r>
          </a:p>
        </p:txBody>
      </p:sp>
      <p:sp>
        <p:nvSpPr>
          <p:cNvPr id="78851" name="Content Placeholder 2"/>
          <p:cNvSpPr>
            <a:spLocks noGrp="1"/>
          </p:cNvSpPr>
          <p:nvPr>
            <p:ph idx="1"/>
          </p:nvPr>
        </p:nvSpPr>
        <p:spPr>
          <a:xfrm>
            <a:off x="457200" y="1447800"/>
            <a:ext cx="8229600" cy="4876800"/>
          </a:xfrm>
        </p:spPr>
        <p:txBody>
          <a:bodyPr/>
          <a:lstStyle/>
          <a:p>
            <a:r>
              <a:rPr lang="en-US" altLang="en-US" sz="2400"/>
              <a:t>California has entered into a new period where water in cities  and to agriculture will be rationed </a:t>
            </a:r>
          </a:p>
          <a:p>
            <a:pPr lvl="1"/>
            <a:r>
              <a:rPr lang="en-US" altLang="en-US" sz="2000"/>
              <a:t>San Diego just announced would ration water starting July</a:t>
            </a:r>
          </a:p>
          <a:p>
            <a:pPr lvl="1"/>
            <a:r>
              <a:rPr lang="en-US" altLang="en-US" sz="2000"/>
              <a:t>CVP has announced water deliveries may be cut by up to 85%</a:t>
            </a:r>
          </a:p>
          <a:p>
            <a:r>
              <a:rPr lang="en-US" altLang="en-US" sz="2400"/>
              <a:t>A major water shortage takes many years to develop</a:t>
            </a:r>
          </a:p>
          <a:p>
            <a:pPr lvl="1"/>
            <a:r>
              <a:rPr lang="en-US" altLang="en-US" sz="2000"/>
              <a:t>Large amount of storage in water reservoirs</a:t>
            </a:r>
          </a:p>
          <a:p>
            <a:pPr lvl="1"/>
            <a:r>
              <a:rPr lang="en-US" altLang="en-US" sz="2000"/>
              <a:t>Ability to increase groundwater pumping</a:t>
            </a:r>
          </a:p>
          <a:p>
            <a:pPr lvl="1"/>
            <a:r>
              <a:rPr lang="en-US" altLang="en-US" sz="2000"/>
              <a:t>Stark contrast with non-storable electricity</a:t>
            </a:r>
          </a:p>
          <a:p>
            <a:r>
              <a:rPr lang="en-US" altLang="en-US" sz="2400"/>
              <a:t>Politicians typical refuse to act until shortage severe</a:t>
            </a:r>
          </a:p>
          <a:p>
            <a:pPr lvl="1"/>
            <a:r>
              <a:rPr lang="en-US" altLang="en-US" sz="2000"/>
              <a:t>Should increase storage capacity</a:t>
            </a:r>
          </a:p>
          <a:p>
            <a:pPr lvl="1"/>
            <a:r>
              <a:rPr lang="en-US" altLang="en-US" sz="2000"/>
              <a:t>Raise prices/limit particular early to make storage last longer</a:t>
            </a:r>
          </a:p>
          <a:p>
            <a:pPr lvl="1"/>
            <a:r>
              <a:rPr lang="en-US" altLang="en-US" sz="2000"/>
              <a:t>Requirements for restricting new development influence actions</a:t>
            </a:r>
          </a:p>
          <a:p>
            <a:pPr lvl="1"/>
            <a:r>
              <a:rPr lang="en-US" altLang="en-US" sz="2000"/>
              <a:t>Hoping for rain rarely works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eaLnBrk="1" hangingPunct="1"/>
            <a:r>
              <a:rPr lang="en-US" altLang="en-US" sz="4000"/>
              <a:t>Water Consumption as Percent of Average Annual Precipitation </a:t>
            </a:r>
          </a:p>
        </p:txBody>
      </p:sp>
      <p:pic>
        <p:nvPicPr>
          <p:cNvPr id="79875" name="Picture 6"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852613"/>
            <a:ext cx="7315200" cy="4752975"/>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33350"/>
          </a:xfrm>
        </p:spPr>
        <p:txBody>
          <a:bodyPr>
            <a:normAutofit fontScale="90000"/>
          </a:bodyPr>
          <a:lstStyle/>
          <a:p>
            <a:pPr eaLnBrk="1" fontAlgn="auto" hangingPunct="1">
              <a:spcAft>
                <a:spcPts val="0"/>
              </a:spcAft>
              <a:defRPr/>
            </a:pPr>
            <a:endParaRPr lang="en-US" dirty="0"/>
          </a:p>
        </p:txBody>
      </p:sp>
      <p:pic>
        <p:nvPicPr>
          <p:cNvPr id="808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9913" y="809625"/>
            <a:ext cx="7964487" cy="5792788"/>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704850"/>
            <a:ext cx="8229600" cy="590550"/>
          </a:xfrm>
        </p:spPr>
        <p:txBody>
          <a:bodyPr/>
          <a:lstStyle/>
          <a:p>
            <a:pPr algn="ctr"/>
            <a:r>
              <a:rPr lang="en-US" altLang="en-US" sz="4000"/>
              <a:t>Water Markets</a:t>
            </a:r>
          </a:p>
        </p:txBody>
      </p:sp>
      <p:sp>
        <p:nvSpPr>
          <p:cNvPr id="81923" name="Content Placeholder 2"/>
          <p:cNvSpPr>
            <a:spLocks noGrp="1"/>
          </p:cNvSpPr>
          <p:nvPr>
            <p:ph idx="1"/>
          </p:nvPr>
        </p:nvSpPr>
        <p:spPr>
          <a:xfrm>
            <a:off x="457200" y="1371600"/>
            <a:ext cx="8229600" cy="4953000"/>
          </a:xfrm>
        </p:spPr>
        <p:txBody>
          <a:bodyPr/>
          <a:lstStyle/>
          <a:p>
            <a:r>
              <a:rPr lang="en-US" altLang="en-US" sz="2400"/>
              <a:t>Implemented during last water shortage in 1990-1991</a:t>
            </a:r>
          </a:p>
          <a:p>
            <a:pPr lvl="1"/>
            <a:r>
              <a:rPr lang="en-US" altLang="en-US" sz="2000"/>
              <a:t>California Department of Water Resource bought 820K acre feet at $125 acre foot and sold at $175</a:t>
            </a:r>
          </a:p>
          <a:p>
            <a:r>
              <a:rPr lang="en-US" altLang="en-US" sz="2400"/>
              <a:t>Difficulties in making water markets work</a:t>
            </a:r>
          </a:p>
          <a:p>
            <a:pPr lvl="1"/>
            <a:r>
              <a:rPr lang="en-US" altLang="en-US" sz="2000"/>
              <a:t>Federal government often discourage or prohibits</a:t>
            </a:r>
          </a:p>
          <a:p>
            <a:pPr lvl="1"/>
            <a:r>
              <a:rPr lang="en-US" altLang="en-US" sz="2000"/>
              <a:t>Local law/regulations discourage or prohibit out of district transfers</a:t>
            </a:r>
          </a:p>
          <a:p>
            <a:pPr lvl="2"/>
            <a:r>
              <a:rPr lang="en-US" altLang="en-US" sz="1800"/>
              <a:t>Most trades internal to the same irrigation district (ID)</a:t>
            </a:r>
          </a:p>
          <a:p>
            <a:pPr lvl="2"/>
            <a:r>
              <a:rPr lang="en-US" altLang="en-US" sz="1800"/>
              <a:t>Laws often intended to give control to ID rather than farmer </a:t>
            </a:r>
          </a:p>
          <a:p>
            <a:r>
              <a:rPr lang="en-US" altLang="en-US" sz="2400"/>
              <a:t>Pushed heavily by MWD/some environmental groups</a:t>
            </a:r>
          </a:p>
          <a:p>
            <a:pPr lvl="1"/>
            <a:r>
              <a:rPr lang="en-US" altLang="en-US" sz="2200"/>
              <a:t>Substantial changes in California law/polcy</a:t>
            </a:r>
          </a:p>
          <a:p>
            <a:r>
              <a:rPr lang="en-US" altLang="en-US" sz="2400"/>
              <a:t>CAL FED has “environmental water account” to buy water for the environment from agriculture/urban</a:t>
            </a:r>
          </a:p>
          <a:p>
            <a:r>
              <a:rPr lang="en-US" altLang="en-US"/>
              <a:t>Unclear how much water will be transferred this time</a:t>
            </a:r>
          </a:p>
          <a:p>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704850"/>
            <a:ext cx="8229600" cy="819150"/>
          </a:xfrm>
        </p:spPr>
        <p:txBody>
          <a:bodyPr/>
          <a:lstStyle/>
          <a:p>
            <a:pPr algn="ctr"/>
            <a:r>
              <a:rPr lang="en-US" altLang="en-US" sz="4400"/>
              <a:t>Water Rationing</a:t>
            </a:r>
          </a:p>
        </p:txBody>
      </p:sp>
      <p:sp>
        <p:nvSpPr>
          <p:cNvPr id="82947" name="Content Placeholder 2"/>
          <p:cNvSpPr>
            <a:spLocks noGrp="1"/>
          </p:cNvSpPr>
          <p:nvPr>
            <p:ph idx="1"/>
          </p:nvPr>
        </p:nvSpPr>
        <p:spPr>
          <a:xfrm>
            <a:off x="304800" y="1676400"/>
            <a:ext cx="8534400" cy="4648200"/>
          </a:xfrm>
        </p:spPr>
        <p:txBody>
          <a:bodyPr/>
          <a:lstStyle/>
          <a:p>
            <a:r>
              <a:rPr lang="en-US" altLang="en-US"/>
              <a:t>Typical schemes</a:t>
            </a:r>
          </a:p>
          <a:p>
            <a:pPr lvl="1"/>
            <a:r>
              <a:rPr lang="en-US" altLang="en-US" sz="2000"/>
              <a:t>Percentage of past use</a:t>
            </a:r>
          </a:p>
          <a:p>
            <a:pPr lvl="1"/>
            <a:r>
              <a:rPr lang="en-US" altLang="en-US" sz="2000"/>
              <a:t>Percentage of past use plus recent “conservation consideration”</a:t>
            </a:r>
          </a:p>
          <a:p>
            <a:pPr lvl="1"/>
            <a:r>
              <a:rPr lang="en-US" altLang="en-US" sz="2000"/>
              <a:t>Limiting/banning particular uses</a:t>
            </a:r>
          </a:p>
          <a:p>
            <a:pPr lvl="2"/>
            <a:r>
              <a:rPr lang="en-US" altLang="en-US" sz="1800"/>
              <a:t>Car washing, filling pools, outdoor water during the day</a:t>
            </a:r>
          </a:p>
          <a:p>
            <a:r>
              <a:rPr lang="en-US" altLang="en-US" sz="2400"/>
              <a:t>All of these schemes have bad short and long run properties for efficient water use/future conservation</a:t>
            </a:r>
          </a:p>
          <a:p>
            <a:r>
              <a:rPr lang="en-US" altLang="en-US" sz="2400"/>
              <a:t>Economic theory clear shows price best way to ration</a:t>
            </a:r>
          </a:p>
          <a:p>
            <a:pPr lvl="1"/>
            <a:r>
              <a:rPr lang="en-US" altLang="en-US" sz="2200"/>
              <a:t>But price not used or used to a very limited extent</a:t>
            </a:r>
          </a:p>
          <a:p>
            <a:pPr lvl="1"/>
            <a:r>
              <a:rPr lang="en-US" altLang="en-US" sz="2200"/>
              <a:t>Sizable penalty for using more than allocation </a:t>
            </a:r>
          </a:p>
          <a:p>
            <a:pPr lvl="1"/>
            <a:r>
              <a:rPr lang="en-US" altLang="en-US" sz="2200"/>
              <a:t>Rational for not using: perceived fairness/increased gov. revenue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704850"/>
            <a:ext cx="8229600" cy="666750"/>
          </a:xfrm>
        </p:spPr>
        <p:txBody>
          <a:bodyPr/>
          <a:lstStyle/>
          <a:p>
            <a:pPr algn="ctr"/>
            <a:r>
              <a:rPr lang="en-US" altLang="en-US" sz="4400"/>
              <a:t>Lure of Desalination</a:t>
            </a:r>
          </a:p>
        </p:txBody>
      </p:sp>
      <p:sp>
        <p:nvSpPr>
          <p:cNvPr id="83971" name="Content Placeholder 2"/>
          <p:cNvSpPr>
            <a:spLocks noGrp="1"/>
          </p:cNvSpPr>
          <p:nvPr>
            <p:ph idx="1"/>
          </p:nvPr>
        </p:nvSpPr>
        <p:spPr>
          <a:xfrm>
            <a:off x="381000" y="1447800"/>
            <a:ext cx="8458200" cy="4876800"/>
          </a:xfrm>
        </p:spPr>
        <p:txBody>
          <a:bodyPr/>
          <a:lstStyle/>
          <a:p>
            <a:r>
              <a:rPr lang="en-US" altLang="en-US" sz="2400"/>
              <a:t>Desalination becoming viable option</a:t>
            </a:r>
          </a:p>
          <a:p>
            <a:pPr lvl="1"/>
            <a:r>
              <a:rPr lang="en-US" altLang="en-US" sz="2000"/>
              <a:t>Water from other sources becomes more expensive</a:t>
            </a:r>
          </a:p>
          <a:p>
            <a:pPr lvl="1"/>
            <a:r>
              <a:rPr lang="en-US" altLang="en-US" sz="2000"/>
              <a:t>Costs fall as energy cost falls, technology (distallation/reverse osmosis) improves, access to brackish (low salt content) water </a:t>
            </a:r>
          </a:p>
          <a:p>
            <a:r>
              <a:rPr lang="en-US" altLang="en-US" sz="2400"/>
              <a:t>Already well proven technologies</a:t>
            </a:r>
          </a:p>
          <a:p>
            <a:pPr lvl="1"/>
            <a:r>
              <a:rPr lang="en-US" altLang="en-US"/>
              <a:t>Islands (Catalina)</a:t>
            </a:r>
          </a:p>
          <a:p>
            <a:pPr lvl="1"/>
            <a:r>
              <a:rPr lang="en-US" altLang="en-US"/>
              <a:t>UAE/Saudi Arabia/Israel/Singapore</a:t>
            </a:r>
          </a:p>
          <a:p>
            <a:pPr lvl="1"/>
            <a:r>
              <a:rPr lang="en-US" altLang="en-US"/>
              <a:t>Many plants under construction/planned</a:t>
            </a:r>
          </a:p>
          <a:p>
            <a:r>
              <a:rPr lang="en-US" altLang="en-US" sz="2400"/>
              <a:t>Big U.S. plants (e.g., Santa Barbara, Tampa) prove disappointing from a cost/technology perspective</a:t>
            </a:r>
          </a:p>
          <a:p>
            <a:r>
              <a:rPr lang="en-US" altLang="en-US" sz="2400"/>
              <a:t>Cost of desalination generally 2 to 3 times other options</a:t>
            </a:r>
          </a:p>
          <a:p>
            <a:pPr lvl="1"/>
            <a:r>
              <a:rPr lang="en-US" altLang="en-US" sz="2200"/>
              <a:t>Increase water bills much less because most costs are fixed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85750"/>
          </a:xfrm>
        </p:spPr>
        <p:txBody>
          <a:bodyPr>
            <a:normAutofit fontScale="90000"/>
          </a:bodyPr>
          <a:lstStyle/>
          <a:p>
            <a:pPr eaLnBrk="1" fontAlgn="auto" hangingPunct="1">
              <a:spcAft>
                <a:spcPts val="0"/>
              </a:spcAft>
              <a:defRPr/>
            </a:pPr>
            <a:endParaRPr lang="en-US" dirty="0"/>
          </a:p>
        </p:txBody>
      </p:sp>
      <p:sp>
        <p:nvSpPr>
          <p:cNvPr id="12291" name="Content Placeholder 2"/>
          <p:cNvSpPr>
            <a:spLocks noGrp="1"/>
          </p:cNvSpPr>
          <p:nvPr>
            <p:ph idx="1"/>
          </p:nvPr>
        </p:nvSpPr>
        <p:spPr>
          <a:xfrm>
            <a:off x="304800" y="1600200"/>
            <a:ext cx="8458200" cy="4724400"/>
          </a:xfrm>
        </p:spPr>
        <p:txBody>
          <a:bodyPr/>
          <a:lstStyle/>
          <a:p>
            <a:pPr eaLnBrk="1" hangingPunct="1"/>
            <a:r>
              <a:rPr lang="en-US" altLang="en-US"/>
              <a:t>Spanish water law impacts western United States via</a:t>
            </a:r>
          </a:p>
          <a:p>
            <a:pPr lvl="1" eaLnBrk="1" hangingPunct="1"/>
            <a:r>
              <a:rPr lang="en-US" altLang="en-US"/>
              <a:t>Custom</a:t>
            </a:r>
          </a:p>
          <a:p>
            <a:pPr lvl="1" eaLnBrk="1" hangingPunct="1"/>
            <a:r>
              <a:rPr lang="en-US" altLang="en-US"/>
              <a:t>1848 Treaty of Guadalupe Hidalgo ending war with Mexico</a:t>
            </a:r>
          </a:p>
          <a:p>
            <a:pPr lvl="1" eaLnBrk="1" hangingPunct="1"/>
            <a:r>
              <a:rPr lang="en-US" altLang="en-US"/>
              <a:t>Most important case was Los Angeles assertion of “pueblo water rights” claiming water from the Los Angeles river </a:t>
            </a:r>
          </a:p>
          <a:p>
            <a:pPr eaLnBrk="1" hangingPunct="1"/>
            <a:r>
              <a:rPr lang="en-US" altLang="en-US"/>
              <a:t>California’s Indian population had declined by 50% (to 150,000) during Spanish/Mexican rule. Declined to 20,000 by 1900 under American rule.</a:t>
            </a:r>
          </a:p>
          <a:p>
            <a:pPr eaLnBrk="1" hangingPunct="1"/>
            <a:r>
              <a:rPr lang="en-US" altLang="en-US"/>
              <a:t>California non-Indian population booms from 10,000 in 1846 to 100,000 in 1849 to 1.5 million in 1900.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33350"/>
          </a:xfrm>
        </p:spPr>
        <p:txBody>
          <a:bodyPr>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381000" y="1066800"/>
            <a:ext cx="8382000" cy="5257800"/>
          </a:xfrm>
        </p:spPr>
        <p:txBody>
          <a:bodyPr>
            <a:normAutofit fontScale="92500"/>
          </a:bodyPr>
          <a:lstStyle/>
          <a:p>
            <a:pPr marL="274320" indent="-274320" eaLnBrk="1" fontAlgn="auto" hangingPunct="1">
              <a:spcAft>
                <a:spcPts val="0"/>
              </a:spcAft>
              <a:buClr>
                <a:schemeClr val="accent3"/>
              </a:buClr>
              <a:buFont typeface="Wingdings 2"/>
              <a:buChar char=""/>
              <a:defRPr/>
            </a:pPr>
            <a:r>
              <a:rPr lang="en-US" dirty="0"/>
              <a:t>Huge population jump soon after U.S. takes control of California due to discovery of gold in 1848.</a:t>
            </a:r>
          </a:p>
          <a:p>
            <a:pPr marL="274320" indent="-274320" eaLnBrk="1" fontAlgn="auto" hangingPunct="1">
              <a:spcAft>
                <a:spcPts val="0"/>
              </a:spcAft>
              <a:buClr>
                <a:schemeClr val="accent3"/>
              </a:buClr>
              <a:buFont typeface="Wingdings 2"/>
              <a:buChar char=""/>
              <a:defRPr/>
            </a:pPr>
            <a:r>
              <a:rPr lang="en-US" dirty="0"/>
              <a:t>Need for water for gold mining drives practice on ground:</a:t>
            </a:r>
          </a:p>
          <a:p>
            <a:pPr marL="640080" lvl="1" indent="-246888" eaLnBrk="1" fontAlgn="auto" hangingPunct="1">
              <a:spcAft>
                <a:spcPts val="0"/>
              </a:spcAft>
              <a:buFont typeface="Wingdings 2"/>
              <a:buChar char=""/>
              <a:defRPr/>
            </a:pPr>
            <a:r>
              <a:rPr lang="en-US" dirty="0"/>
              <a:t>Gold largely on public land</a:t>
            </a:r>
          </a:p>
          <a:p>
            <a:pPr marL="640080" lvl="1" indent="-246888" eaLnBrk="1" fontAlgn="auto" hangingPunct="1">
              <a:spcAft>
                <a:spcPts val="0"/>
              </a:spcAft>
              <a:buFont typeface="Wingdings 2"/>
              <a:buChar char=""/>
              <a:defRPr/>
            </a:pPr>
            <a:r>
              <a:rPr lang="en-US" dirty="0"/>
              <a:t>Often not on a river but within a few miles</a:t>
            </a:r>
          </a:p>
          <a:p>
            <a:pPr marL="640080" lvl="1" indent="-246888" eaLnBrk="1" fontAlgn="auto" hangingPunct="1">
              <a:spcAft>
                <a:spcPts val="0"/>
              </a:spcAft>
              <a:buFont typeface="Wingdings 2"/>
              <a:buChar char=""/>
              <a:defRPr/>
            </a:pPr>
            <a:r>
              <a:rPr lang="en-US" dirty="0"/>
              <a:t>Preemption Act of 1841 recognized rights of first settlers to buy government land later at lowest price</a:t>
            </a:r>
          </a:p>
          <a:p>
            <a:pPr marL="640080" lvl="1" indent="-246888" eaLnBrk="1" fontAlgn="auto" hangingPunct="1">
              <a:spcAft>
                <a:spcPts val="0"/>
              </a:spcAft>
              <a:buFont typeface="Wingdings 2"/>
              <a:buChar char=""/>
              <a:defRPr/>
            </a:pPr>
            <a:r>
              <a:rPr lang="en-US" dirty="0"/>
              <a:t>Strong informal custom of first settlers to support each other over new entrants</a:t>
            </a:r>
          </a:p>
          <a:p>
            <a:pPr marL="640080" lvl="1" indent="-246888" eaLnBrk="1" fontAlgn="auto" hangingPunct="1">
              <a:spcAft>
                <a:spcPts val="0"/>
              </a:spcAft>
              <a:buFont typeface="Wingdings 2"/>
              <a:buChar char=""/>
              <a:defRPr/>
            </a:pPr>
            <a:r>
              <a:rPr lang="en-US" dirty="0"/>
              <a:t>Claims to use water only good as if mining still being undertaken</a:t>
            </a:r>
          </a:p>
          <a:p>
            <a:pPr marL="640080" lvl="1" indent="-246888" eaLnBrk="1" fontAlgn="auto" hangingPunct="1">
              <a:spcAft>
                <a:spcPts val="0"/>
              </a:spcAft>
              <a:buFont typeface="Wingdings 2"/>
              <a:buChar char=""/>
              <a:defRPr/>
            </a:pPr>
            <a:r>
              <a:rPr lang="en-US" dirty="0"/>
              <a:t>Claims enforced by informal miner’s courts</a:t>
            </a:r>
          </a:p>
          <a:p>
            <a:pPr marL="640080" lvl="1" indent="-246888" eaLnBrk="1" fontAlgn="auto" hangingPunct="1">
              <a:spcAft>
                <a:spcPts val="0"/>
              </a:spcAft>
              <a:buFont typeface="Wingdings 2"/>
              <a:buChar char=""/>
              <a:defRPr/>
            </a:pPr>
            <a:r>
              <a:rPr lang="en-US" dirty="0"/>
              <a:t>Federal/California government did not step in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6250</TotalTime>
  <Words>6243</Words>
  <Application>Microsoft Office PowerPoint</Application>
  <PresentationFormat>On-screen Show (4:3)</PresentationFormat>
  <Paragraphs>692</Paragraphs>
  <Slides>78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Constantia</vt:lpstr>
      <vt:lpstr>Wingdings 2</vt:lpstr>
      <vt:lpstr>Flow</vt:lpstr>
      <vt:lpstr>  California Water Policy</vt:lpstr>
      <vt:lpstr>California and Water</vt:lpstr>
      <vt:lpstr>Long Standing California Water Conflicts</vt:lpstr>
      <vt:lpstr>History The Long View</vt:lpstr>
      <vt:lpstr>Spanish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Government Gets Involved</vt:lpstr>
      <vt:lpstr>Reclamation Act of 1902</vt:lpstr>
      <vt:lpstr>PowerPoint Presentation</vt:lpstr>
      <vt:lpstr>San Francisco</vt:lpstr>
      <vt:lpstr>PowerPoint Presentation</vt:lpstr>
      <vt:lpstr>Hetch Hetchy</vt:lpstr>
      <vt:lpstr>PowerPoint Presentation</vt:lpstr>
      <vt:lpstr>East Bay: Oakland/Berkeley</vt:lpstr>
      <vt:lpstr>Los Angeles</vt:lpstr>
      <vt:lpstr>William Mulholland</vt:lpstr>
      <vt:lpstr>Owens River Valley</vt:lpstr>
      <vt:lpstr>PowerPoint Presentation</vt:lpstr>
      <vt:lpstr>PowerPoint Presentation</vt:lpstr>
      <vt:lpstr>Mono Lake</vt:lpstr>
      <vt:lpstr>Boulder Dam, Colorado River &amp; MWD</vt:lpstr>
      <vt:lpstr>PowerPoint Presentation</vt:lpstr>
      <vt:lpstr>PowerPoint Presentation</vt:lpstr>
      <vt:lpstr>PowerPoint Presentation</vt:lpstr>
      <vt:lpstr>PowerPoint Presentation</vt:lpstr>
      <vt:lpstr>Central Valley Project (CVP)</vt:lpstr>
      <vt:lpstr>PowerPoint Presentation</vt:lpstr>
      <vt:lpstr>PowerPoint Presentation</vt:lpstr>
      <vt:lpstr>Central Valley Project Service Areas</vt:lpstr>
      <vt:lpstr>160 Acre Fight</vt:lpstr>
      <vt:lpstr>State Water Project (SWP)</vt:lpstr>
      <vt:lpstr>Key Elements of SWP</vt:lpstr>
      <vt:lpstr> California State Water Project</vt:lpstr>
      <vt:lpstr>Funding the SWP</vt:lpstr>
      <vt:lpstr>Building the SWP</vt:lpstr>
      <vt:lpstr>SWP Evolves</vt:lpstr>
      <vt:lpstr>California Water Infrastructure Completed</vt:lpstr>
      <vt:lpstr>California v. Arizona</vt:lpstr>
      <vt:lpstr>New Conflicts With Environmentalists</vt:lpstr>
      <vt:lpstr>Peripheral Canal</vt:lpstr>
      <vt:lpstr>PowerPoint Presentation</vt:lpstr>
      <vt:lpstr>PowerPoint Presentation</vt:lpstr>
      <vt:lpstr>PowerPoint Presentation</vt:lpstr>
      <vt:lpstr>Peripheral Canal Returns</vt:lpstr>
      <vt:lpstr>Mono Lake</vt:lpstr>
      <vt:lpstr>Mono Lake &amp; Public Trust Doctrine</vt:lpstr>
      <vt:lpstr>Shift in MWD Strategy</vt:lpstr>
      <vt:lpstr>Owens Valley Once Again</vt:lpstr>
      <vt:lpstr>Southern California/Colorado River</vt:lpstr>
      <vt:lpstr>Colorado River Entitlements</vt:lpstr>
      <vt:lpstr>Imperial Irrigation District (IID)</vt:lpstr>
      <vt:lpstr>PowerPoint Presentation</vt:lpstr>
      <vt:lpstr>IID-MWD-San Diego</vt:lpstr>
      <vt:lpstr>Salton Sea</vt:lpstr>
      <vt:lpstr>Dams, Reservoirsand Levees</vt:lpstr>
      <vt:lpstr>California’s Ground Water</vt:lpstr>
      <vt:lpstr>Major Groundwater Problems</vt:lpstr>
      <vt:lpstr>Subsidence Due to Overdrafting</vt:lpstr>
      <vt:lpstr>Agricultural Water Summary</vt:lpstr>
      <vt:lpstr>Kesterson National Wildlife Refugee</vt:lpstr>
      <vt:lpstr>San Francisco Bay-Sacramento Delta  Environmental Issues</vt:lpstr>
      <vt:lpstr>CAL FED Effort </vt:lpstr>
      <vt:lpstr>Early Success and Failure</vt:lpstr>
      <vt:lpstr>Cal-Fed Process Breaks Down</vt:lpstr>
      <vt:lpstr>PowerPoint Presentation</vt:lpstr>
      <vt:lpstr>Water Shortages Return</vt:lpstr>
      <vt:lpstr>Water Consumption as Percent of Average Annual Precipitation </vt:lpstr>
      <vt:lpstr>PowerPoint Presentation</vt:lpstr>
      <vt:lpstr>Water Markets</vt:lpstr>
      <vt:lpstr>Water Rationing</vt:lpstr>
      <vt:lpstr>Lure of Desalination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dc:creator>
  <cp:lastModifiedBy>Richard Carson</cp:lastModifiedBy>
  <cp:revision>478</cp:revision>
  <dcterms:created xsi:type="dcterms:W3CDTF">2009-01-04T21:02:25Z</dcterms:created>
  <dcterms:modified xsi:type="dcterms:W3CDTF">2017-02-17T19:14:13Z</dcterms:modified>
</cp:coreProperties>
</file>