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1"/>
  </p:sldMasterIdLst>
  <p:handoutMasterIdLst>
    <p:handoutMasterId r:id="rId61"/>
  </p:handoutMasterIdLst>
  <p:sldIdLst>
    <p:sldId id="256" r:id="rId2"/>
    <p:sldId id="257" r:id="rId3"/>
    <p:sldId id="258" r:id="rId4"/>
    <p:sldId id="259" r:id="rId5"/>
    <p:sldId id="263" r:id="rId6"/>
    <p:sldId id="261" r:id="rId7"/>
    <p:sldId id="262" r:id="rId8"/>
    <p:sldId id="289" r:id="rId9"/>
    <p:sldId id="290" r:id="rId10"/>
    <p:sldId id="271" r:id="rId11"/>
    <p:sldId id="264" r:id="rId12"/>
    <p:sldId id="274" r:id="rId13"/>
    <p:sldId id="275" r:id="rId14"/>
    <p:sldId id="276" r:id="rId15"/>
    <p:sldId id="278" r:id="rId16"/>
    <p:sldId id="277" r:id="rId17"/>
    <p:sldId id="265" r:id="rId18"/>
    <p:sldId id="266" r:id="rId19"/>
    <p:sldId id="267" r:id="rId20"/>
    <p:sldId id="272" r:id="rId21"/>
    <p:sldId id="273" r:id="rId22"/>
    <p:sldId id="279" r:id="rId23"/>
    <p:sldId id="280" r:id="rId24"/>
    <p:sldId id="282" r:id="rId25"/>
    <p:sldId id="283" r:id="rId26"/>
    <p:sldId id="284" r:id="rId27"/>
    <p:sldId id="285" r:id="rId28"/>
    <p:sldId id="286" r:id="rId29"/>
    <p:sldId id="287" r:id="rId30"/>
    <p:sldId id="299" r:id="rId31"/>
    <p:sldId id="300" r:id="rId32"/>
    <p:sldId id="301" r:id="rId33"/>
    <p:sldId id="297" r:id="rId34"/>
    <p:sldId id="298" r:id="rId35"/>
    <p:sldId id="302" r:id="rId36"/>
    <p:sldId id="303" r:id="rId37"/>
    <p:sldId id="304" r:id="rId38"/>
    <p:sldId id="305" r:id="rId39"/>
    <p:sldId id="296" r:id="rId40"/>
    <p:sldId id="306" r:id="rId41"/>
    <p:sldId id="288" r:id="rId42"/>
    <p:sldId id="268" r:id="rId43"/>
    <p:sldId id="269" r:id="rId44"/>
    <p:sldId id="270" r:id="rId45"/>
    <p:sldId id="294" r:id="rId46"/>
    <p:sldId id="307" r:id="rId47"/>
    <p:sldId id="308" r:id="rId48"/>
    <p:sldId id="309" r:id="rId49"/>
    <p:sldId id="310" r:id="rId50"/>
    <p:sldId id="311" r:id="rId51"/>
    <p:sldId id="312" r:id="rId52"/>
    <p:sldId id="313" r:id="rId53"/>
    <p:sldId id="314" r:id="rId54"/>
    <p:sldId id="315" r:id="rId55"/>
    <p:sldId id="316" r:id="rId56"/>
    <p:sldId id="291" r:id="rId57"/>
    <p:sldId id="292" r:id="rId58"/>
    <p:sldId id="293" r:id="rId59"/>
    <p:sldId id="295" r:id="rId6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2" autoAdjust="0"/>
    <p:restoredTop sz="94687" autoAdjust="0"/>
  </p:normalViewPr>
  <p:slideViewPr>
    <p:cSldViewPr>
      <p:cViewPr varScale="1">
        <p:scale>
          <a:sx n="56" d="100"/>
          <a:sy n="56" d="100"/>
        </p:scale>
        <p:origin x="1107" y="31"/>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364FD9D7-EADB-49EE-9361-DC65F542FB40}" type="datetimeFigureOut">
              <a:rPr lang="en-US" smtClean="0"/>
              <a:pPr/>
              <a:t>1/17/2017</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36B389E-E051-4FCF-B9AF-308A8CA1CF2E}"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30" name="Date Placeholder 29"/>
          <p:cNvSpPr>
            <a:spLocks noGrp="1"/>
          </p:cNvSpPr>
          <p:nvPr>
            <p:ph type="dt" sz="half" idx="10"/>
          </p:nvPr>
        </p:nvSpPr>
        <p:spPr/>
        <p:txBody>
          <a:bodyPr/>
          <a:lstStyle/>
          <a:p>
            <a:fld id="{4973DB8D-C51C-4F73-A135-C6A59BD727A2}" type="datetimeFigureOut">
              <a:rPr lang="en-US" smtClean="0"/>
              <a:pPr/>
              <a:t>1/17/2017</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EA651F7F-1482-40FD-A03D-B2408697BC1D}"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4973DB8D-C51C-4F73-A135-C6A59BD727A2}" type="datetimeFigureOut">
              <a:rPr lang="en-US" smtClean="0"/>
              <a:pPr/>
              <a:t>1/17/2017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651F7F-1482-40FD-A03D-B2408697BC1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4973DB8D-C51C-4F73-A135-C6A59BD727A2}" type="datetimeFigureOut">
              <a:rPr lang="en-US" smtClean="0"/>
              <a:pPr/>
              <a:t>1/17/2017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651F7F-1482-40FD-A03D-B2408697BC1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4973DB8D-C51C-4F73-A135-C6A59BD727A2}" type="datetimeFigureOut">
              <a:rPr lang="en-US" smtClean="0"/>
              <a:pPr/>
              <a:t>1/17/2017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651F7F-1482-40FD-A03D-B2408697BC1D}"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4973DB8D-C51C-4F73-A135-C6A59BD727A2}" type="datetimeFigureOut">
              <a:rPr lang="en-US" smtClean="0"/>
              <a:pPr/>
              <a:t>1/17/2017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651F7F-1482-40FD-A03D-B2408697BC1D}"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a:t>Click to edit Master title style</a:t>
            </a:r>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4973DB8D-C51C-4F73-A135-C6A59BD727A2}" type="datetimeFigureOut">
              <a:rPr lang="en-US" smtClean="0"/>
              <a:pPr/>
              <a:t>1/17/2017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A651F7F-1482-40FD-A03D-B2408697BC1D}"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a:t>Click to edit Master title style</a:t>
            </a:r>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4973DB8D-C51C-4F73-A135-C6A59BD727A2}" type="datetimeFigureOut">
              <a:rPr lang="en-US" smtClean="0"/>
              <a:pPr/>
              <a:t>1/17/2017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A651F7F-1482-40FD-A03D-B2408697BC1D}"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a:t>Click to edit Master title style</a:t>
            </a:r>
          </a:p>
        </p:txBody>
      </p:sp>
      <p:sp>
        <p:nvSpPr>
          <p:cNvPr id="3" name="Date Placeholder 2"/>
          <p:cNvSpPr>
            <a:spLocks noGrp="1"/>
          </p:cNvSpPr>
          <p:nvPr>
            <p:ph type="dt" sz="half" idx="10"/>
          </p:nvPr>
        </p:nvSpPr>
        <p:spPr/>
        <p:txBody>
          <a:bodyPr/>
          <a:lstStyle/>
          <a:p>
            <a:fld id="{4973DB8D-C51C-4F73-A135-C6A59BD727A2}" type="datetimeFigureOut">
              <a:rPr lang="en-US" smtClean="0"/>
              <a:pPr/>
              <a:t>1/17/2017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A651F7F-1482-40FD-A03D-B2408697BC1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973DB8D-C51C-4F73-A135-C6A59BD727A2}" type="datetimeFigureOut">
              <a:rPr lang="en-US" smtClean="0"/>
              <a:pPr/>
              <a:t>1/17/2017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A651F7F-1482-40FD-A03D-B2408697BC1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4973DB8D-C51C-4F73-A135-C6A59BD727A2}" type="datetimeFigureOut">
              <a:rPr lang="en-US" smtClean="0"/>
              <a:pPr/>
              <a:t>1/17/2017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A651F7F-1482-40FD-A03D-B2408697BC1D}"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a:t>Click to edit Master title style</a:t>
            </a:r>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4973DB8D-C51C-4F73-A135-C6A59BD727A2}" type="datetimeFigureOut">
              <a:rPr lang="en-US" smtClean="0"/>
              <a:pPr/>
              <a:t>1/17/2017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EA651F7F-1482-40FD-A03D-B2408697BC1D}"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a:t>Click to edit Master title style</a:t>
            </a:r>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4973DB8D-C51C-4F73-A135-C6A59BD727A2}" type="datetimeFigureOut">
              <a:rPr lang="en-US" smtClean="0"/>
              <a:pPr/>
              <a:t>1/17/2017</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EA651F7F-1482-40FD-A03D-B2408697BC1D}"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1371600"/>
            <a:ext cx="7851648" cy="2286000"/>
          </a:xfrm>
        </p:spPr>
        <p:txBody>
          <a:bodyPr>
            <a:normAutofit fontScale="90000"/>
          </a:bodyPr>
          <a:lstStyle/>
          <a:p>
            <a:pPr algn="ctr"/>
            <a:br>
              <a:rPr lang="en-US" dirty="0"/>
            </a:br>
            <a:br>
              <a:rPr lang="en-US" dirty="0"/>
            </a:br>
            <a:r>
              <a:rPr lang="en-US" sz="4900" dirty="0"/>
              <a:t>Property Rights, Water Markets &amp; California Water Policy</a:t>
            </a:r>
          </a:p>
        </p:txBody>
      </p:sp>
      <p:sp>
        <p:nvSpPr>
          <p:cNvPr id="3" name="Subtitle 2"/>
          <p:cNvSpPr>
            <a:spLocks noGrp="1"/>
          </p:cNvSpPr>
          <p:nvPr>
            <p:ph type="subTitle" idx="1"/>
          </p:nvPr>
        </p:nvSpPr>
        <p:spPr>
          <a:xfrm>
            <a:off x="533400" y="3733800"/>
            <a:ext cx="7854696" cy="2286000"/>
          </a:xfrm>
        </p:spPr>
        <p:txBody>
          <a:bodyPr>
            <a:normAutofit lnSpcReduction="10000"/>
          </a:bodyPr>
          <a:lstStyle/>
          <a:p>
            <a:endParaRPr lang="en-US" dirty="0"/>
          </a:p>
          <a:p>
            <a:pPr algn="ctr"/>
            <a:endParaRPr lang="en-US" dirty="0"/>
          </a:p>
          <a:p>
            <a:pPr algn="ctr"/>
            <a:r>
              <a:rPr lang="en-US" dirty="0"/>
              <a:t>Professor Richard T. Carson</a:t>
            </a:r>
          </a:p>
          <a:p>
            <a:pPr algn="ctr"/>
            <a:r>
              <a:rPr lang="en-US" dirty="0"/>
              <a:t>Department of Economics</a:t>
            </a:r>
          </a:p>
          <a:p>
            <a:pPr algn="ctr"/>
            <a:r>
              <a:rPr lang="en-US" dirty="0"/>
              <a:t>University of California, San Diego</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896112"/>
          </a:xfrm>
        </p:spPr>
        <p:txBody>
          <a:bodyPr>
            <a:normAutofit/>
          </a:bodyPr>
          <a:lstStyle/>
          <a:p>
            <a:pPr algn="ctr"/>
            <a:r>
              <a:rPr lang="en-US" sz="4000" dirty="0"/>
              <a:t>Ground Water Property Right Typology</a:t>
            </a:r>
          </a:p>
        </p:txBody>
      </p:sp>
      <p:sp>
        <p:nvSpPr>
          <p:cNvPr id="3" name="Content Placeholder 2"/>
          <p:cNvSpPr>
            <a:spLocks noGrp="1"/>
          </p:cNvSpPr>
          <p:nvPr>
            <p:ph idx="1"/>
          </p:nvPr>
        </p:nvSpPr>
        <p:spPr>
          <a:xfrm>
            <a:off x="457200" y="1676400"/>
            <a:ext cx="8229600" cy="4648200"/>
          </a:xfrm>
        </p:spPr>
        <p:txBody>
          <a:bodyPr>
            <a:normAutofit fontScale="85000" lnSpcReduction="10000"/>
          </a:bodyPr>
          <a:lstStyle/>
          <a:p>
            <a:r>
              <a:rPr lang="en-US" dirty="0"/>
              <a:t>Absolute Ownership/Common Law</a:t>
            </a:r>
          </a:p>
          <a:p>
            <a:pPr lvl="1"/>
            <a:r>
              <a:rPr lang="en-US" dirty="0"/>
              <a:t>Water beneath one’s land is the property of the landowner and may be withdrawn without regard to the impact on any other landowner</a:t>
            </a:r>
          </a:p>
          <a:p>
            <a:r>
              <a:rPr lang="en-US" dirty="0"/>
              <a:t>American Rule (western U.S.)</a:t>
            </a:r>
          </a:p>
          <a:p>
            <a:pPr lvl="1"/>
            <a:r>
              <a:rPr lang="en-US" dirty="0"/>
              <a:t>Withdrawal rights limited to “beneficial” uses which are typically defined as not taking the water off the land</a:t>
            </a:r>
          </a:p>
          <a:p>
            <a:r>
              <a:rPr lang="en-US" dirty="0"/>
              <a:t>Correlative Rights (California)</a:t>
            </a:r>
          </a:p>
          <a:p>
            <a:pPr lvl="1"/>
            <a:r>
              <a:rPr lang="en-US" dirty="0"/>
              <a:t>Recognizes that multiple landowners may over lay a groundwater aquifer.  Reasonable beneficial use with equal (proportionate) shares</a:t>
            </a:r>
          </a:p>
          <a:p>
            <a:r>
              <a:rPr lang="en-US" dirty="0"/>
              <a:t>Prior appropriation</a:t>
            </a:r>
          </a:p>
          <a:p>
            <a:pPr lvl="1"/>
            <a:r>
              <a:rPr lang="en-US" dirty="0"/>
              <a:t>Sequence of who pumps and what rate. Differences by aquifer seen as depleting over time versus safe-yield if recharging fast enough.</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400" dirty="0"/>
              <a:t>Standard Economic Story Line</a:t>
            </a:r>
          </a:p>
        </p:txBody>
      </p:sp>
      <p:sp>
        <p:nvSpPr>
          <p:cNvPr id="3" name="Content Placeholder 2"/>
          <p:cNvSpPr>
            <a:spLocks noGrp="1"/>
          </p:cNvSpPr>
          <p:nvPr>
            <p:ph idx="1"/>
          </p:nvPr>
        </p:nvSpPr>
        <p:spPr/>
        <p:txBody>
          <a:bodyPr>
            <a:normAutofit lnSpcReduction="10000"/>
          </a:bodyPr>
          <a:lstStyle/>
          <a:p>
            <a:r>
              <a:rPr lang="en-US" dirty="0"/>
              <a:t>Tragedy of the Commons</a:t>
            </a:r>
          </a:p>
          <a:p>
            <a:pPr lvl="1"/>
            <a:r>
              <a:rPr lang="en-US" dirty="0"/>
              <a:t>New agents enter to exploit the natural resource until the marginal (short run) value of doing so is zero </a:t>
            </a:r>
          </a:p>
          <a:p>
            <a:pPr lvl="2"/>
            <a:r>
              <a:rPr lang="en-US" dirty="0"/>
              <a:t>Drives down profits of all users</a:t>
            </a:r>
          </a:p>
          <a:p>
            <a:pPr lvl="2"/>
            <a:r>
              <a:rPr lang="en-US" dirty="0"/>
              <a:t>Equivalent to having </a:t>
            </a:r>
            <a:r>
              <a:rPr lang="en-US"/>
              <a:t>a infinit</a:t>
            </a:r>
            <a:r>
              <a:rPr lang="en-US"/>
              <a:t>e</a:t>
            </a:r>
            <a:r>
              <a:rPr lang="en-US"/>
              <a:t> </a:t>
            </a:r>
            <a:r>
              <a:rPr lang="en-US" dirty="0"/>
              <a:t>discount rate for the future</a:t>
            </a:r>
          </a:p>
          <a:p>
            <a:pPr lvl="1"/>
            <a:r>
              <a:rPr lang="en-US" dirty="0"/>
              <a:t>Clear early model put forth by Scott Gordon (“Economic Properties of a Common Property Resource: The Fishery,” JPE, 1954)</a:t>
            </a:r>
          </a:p>
          <a:p>
            <a:pPr lvl="1"/>
            <a:r>
              <a:rPr lang="en-US" dirty="0"/>
              <a:t>Popularized in the science/ecology literature by Garrett Hardin (“Tragedy of the Common,” Science, 1968)</a:t>
            </a:r>
          </a:p>
          <a:p>
            <a:pPr lvl="2"/>
            <a:r>
              <a:rPr lang="en-US" dirty="0"/>
              <a:t>Population growth key force in driving problem</a:t>
            </a:r>
          </a:p>
          <a:p>
            <a:pPr lvl="2"/>
            <a:r>
              <a:rPr lang="en-US" dirty="0"/>
              <a:t>Solution requires either state control or full privatization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819912"/>
          </a:xfrm>
        </p:spPr>
        <p:txBody>
          <a:bodyPr>
            <a:normAutofit/>
          </a:bodyPr>
          <a:lstStyle/>
          <a:p>
            <a:pPr algn="ctr"/>
            <a:r>
              <a:rPr lang="en-US" sz="4400" dirty="0"/>
              <a:t>State Owned Solution</a:t>
            </a:r>
          </a:p>
        </p:txBody>
      </p:sp>
      <p:sp>
        <p:nvSpPr>
          <p:cNvPr id="3" name="Content Placeholder 2"/>
          <p:cNvSpPr>
            <a:spLocks noGrp="1"/>
          </p:cNvSpPr>
          <p:nvPr>
            <p:ph idx="1"/>
          </p:nvPr>
        </p:nvSpPr>
        <p:spPr>
          <a:xfrm>
            <a:off x="457200" y="1600200"/>
            <a:ext cx="8229600" cy="4724400"/>
          </a:xfrm>
        </p:spPr>
        <p:txBody>
          <a:bodyPr>
            <a:normAutofit lnSpcReduction="10000"/>
          </a:bodyPr>
          <a:lstStyle/>
          <a:p>
            <a:r>
              <a:rPr lang="en-US" dirty="0"/>
              <a:t>History of high level state claims to all water resources</a:t>
            </a:r>
          </a:p>
          <a:p>
            <a:pPr lvl="1"/>
            <a:r>
              <a:rPr lang="en-US" dirty="0"/>
              <a:t>Goes back to beginning of recorded time</a:t>
            </a:r>
          </a:p>
          <a:p>
            <a:pPr lvl="1"/>
            <a:r>
              <a:rPr lang="en-US" dirty="0"/>
              <a:t>Main precedent for U.S. claims by Spanish crown for much of the Southwest </a:t>
            </a:r>
          </a:p>
          <a:p>
            <a:r>
              <a:rPr lang="en-US" dirty="0"/>
              <a:t>Typically very incompletely enforced</a:t>
            </a:r>
          </a:p>
          <a:p>
            <a:pPr lvl="1"/>
            <a:r>
              <a:rPr lang="en-US" dirty="0"/>
              <a:t>Recognition that localized control necessary for well functioning society</a:t>
            </a:r>
          </a:p>
          <a:p>
            <a:r>
              <a:rPr lang="en-US" dirty="0"/>
              <a:t>State control implies</a:t>
            </a:r>
          </a:p>
          <a:p>
            <a:pPr lvl="1"/>
            <a:r>
              <a:rPr lang="en-US" dirty="0"/>
              <a:t>Ability to reward (temporarily) particular agents</a:t>
            </a:r>
          </a:p>
          <a:p>
            <a:r>
              <a:rPr lang="en-US" dirty="0"/>
              <a:t>Modern attempts environmentally </a:t>
            </a:r>
            <a:r>
              <a:rPr lang="en-US" dirty="0" err="1"/>
              <a:t>disasterous</a:t>
            </a:r>
            <a:r>
              <a:rPr lang="en-US" dirty="0"/>
              <a:t> </a:t>
            </a:r>
          </a:p>
          <a:p>
            <a:pPr lvl="1"/>
            <a:r>
              <a:rPr lang="en-US" dirty="0"/>
              <a:t>Soviet Union</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a:t>Usual Economic Recommendation</a:t>
            </a:r>
          </a:p>
        </p:txBody>
      </p:sp>
      <p:sp>
        <p:nvSpPr>
          <p:cNvPr id="3" name="Content Placeholder 2"/>
          <p:cNvSpPr>
            <a:spLocks noGrp="1"/>
          </p:cNvSpPr>
          <p:nvPr>
            <p:ph idx="1"/>
          </p:nvPr>
        </p:nvSpPr>
        <p:spPr>
          <a:xfrm>
            <a:off x="457200" y="1935480"/>
            <a:ext cx="8229600" cy="4617720"/>
          </a:xfrm>
        </p:spPr>
        <p:txBody>
          <a:bodyPr>
            <a:normAutofit fontScale="85000" lnSpcReduction="20000"/>
          </a:bodyPr>
          <a:lstStyle/>
          <a:p>
            <a:r>
              <a:rPr lang="en-US" dirty="0"/>
              <a:t>Fully delineate complete property rights to water</a:t>
            </a:r>
          </a:p>
          <a:p>
            <a:pPr lvl="1"/>
            <a:r>
              <a:rPr lang="en-US" dirty="0"/>
              <a:t>Rights incorporate stochastic nature of flows</a:t>
            </a:r>
          </a:p>
          <a:p>
            <a:r>
              <a:rPr lang="en-US" dirty="0"/>
              <a:t>Make those rights fully transferable/</a:t>
            </a:r>
            <a:r>
              <a:rPr lang="en-US" dirty="0" err="1"/>
              <a:t>tradeable</a:t>
            </a:r>
            <a:endParaRPr lang="en-US" dirty="0"/>
          </a:p>
          <a:p>
            <a:pPr lvl="1"/>
            <a:r>
              <a:rPr lang="en-US" dirty="0"/>
              <a:t>Institutions to exchange, monitor/enforce transactions needed</a:t>
            </a:r>
          </a:p>
          <a:p>
            <a:r>
              <a:rPr lang="en-US" dirty="0"/>
              <a:t>If water is deemed to be publically owned:</a:t>
            </a:r>
          </a:p>
          <a:p>
            <a:pPr lvl="1"/>
            <a:r>
              <a:rPr lang="en-US" dirty="0"/>
              <a:t>Auction off rights so that public gains full resource rent</a:t>
            </a:r>
          </a:p>
          <a:p>
            <a:pPr lvl="1"/>
            <a:r>
              <a:rPr lang="en-US" dirty="0"/>
              <a:t>Auction off either permanently or with long lease to ensure adequate infrastructure investment</a:t>
            </a:r>
          </a:p>
          <a:p>
            <a:r>
              <a:rPr lang="en-US" dirty="0"/>
              <a:t>If water is needed for ecosystem support determine optimal quantity in different contexts and alter quantity/nature of water rights auctioned to agents</a:t>
            </a:r>
          </a:p>
          <a:p>
            <a:r>
              <a:rPr lang="en-US" dirty="0"/>
              <a:t>If supply of water to households/firms is deemed to have elements of a natural monopoly then</a:t>
            </a:r>
          </a:p>
          <a:p>
            <a:pPr lvl="1"/>
            <a:r>
              <a:rPr lang="en-US" dirty="0"/>
              <a:t>Regulate as a monopoly</a:t>
            </a:r>
          </a:p>
          <a:p>
            <a:pPr lvl="1"/>
            <a:r>
              <a:rPr lang="en-US" dirty="0"/>
              <a:t>Equity concerns might suggest “lifeline” block for small usage</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 </a:t>
            </a:r>
            <a:r>
              <a:rPr lang="en-US" sz="4000" dirty="0"/>
              <a:t>Early Comprehensive Econ View of Water</a:t>
            </a:r>
          </a:p>
        </p:txBody>
      </p:sp>
      <p:sp>
        <p:nvSpPr>
          <p:cNvPr id="3" name="Content Placeholder 2"/>
          <p:cNvSpPr>
            <a:spLocks noGrp="1"/>
          </p:cNvSpPr>
          <p:nvPr>
            <p:ph idx="1"/>
          </p:nvPr>
        </p:nvSpPr>
        <p:spPr>
          <a:xfrm>
            <a:off x="381000" y="1935480"/>
            <a:ext cx="8305800" cy="4389120"/>
          </a:xfrm>
        </p:spPr>
        <p:txBody>
          <a:bodyPr>
            <a:normAutofit lnSpcReduction="10000"/>
          </a:bodyPr>
          <a:lstStyle/>
          <a:p>
            <a:r>
              <a:rPr lang="en-US" i="1" dirty="0"/>
              <a:t>Water Supply: Economics, Technology and Policy</a:t>
            </a:r>
          </a:p>
          <a:p>
            <a:pPr lvl="1"/>
            <a:r>
              <a:rPr lang="en-US" dirty="0" err="1"/>
              <a:t>Hirshleifer</a:t>
            </a:r>
            <a:r>
              <a:rPr lang="en-US" dirty="0"/>
              <a:t>, De Haven, </a:t>
            </a:r>
            <a:r>
              <a:rPr lang="en-US" dirty="0" err="1"/>
              <a:t>Milliman</a:t>
            </a:r>
            <a:r>
              <a:rPr lang="en-US" dirty="0"/>
              <a:t> (U. Chicago Press, 1960)</a:t>
            </a:r>
          </a:p>
          <a:p>
            <a:pPr lvl="1"/>
            <a:r>
              <a:rPr lang="en-US" dirty="0"/>
              <a:t>Study funded internally by Rand</a:t>
            </a:r>
          </a:p>
          <a:p>
            <a:pPr lvl="1"/>
            <a:r>
              <a:rPr lang="en-US" dirty="0"/>
              <a:t>Built on earlier work by </a:t>
            </a:r>
          </a:p>
          <a:p>
            <a:pPr lvl="2"/>
            <a:r>
              <a:rPr lang="en-US" dirty="0"/>
              <a:t>Gordon and Scott work on commons/fisheries</a:t>
            </a:r>
          </a:p>
          <a:p>
            <a:pPr lvl="2"/>
            <a:r>
              <a:rPr lang="en-US" dirty="0"/>
              <a:t>Green book (Congressional subcommittee on Federal projects, 1950/1958)</a:t>
            </a:r>
          </a:p>
          <a:p>
            <a:pPr lvl="2"/>
            <a:r>
              <a:rPr lang="en-US" dirty="0"/>
              <a:t>Harvard Water project (Eckstein, Krutilla and others)</a:t>
            </a:r>
          </a:p>
          <a:p>
            <a:pPr lvl="2"/>
            <a:r>
              <a:rPr lang="en-US" dirty="0"/>
              <a:t>McKean (Efficiency in Government through Systems Analysis, Wiley, 1958)</a:t>
            </a:r>
          </a:p>
          <a:p>
            <a:pPr lvl="2"/>
            <a:r>
              <a:rPr lang="en-US" dirty="0"/>
              <a:t>Reaction against major Federal efforts/reports on water</a:t>
            </a:r>
          </a:p>
          <a:p>
            <a:pPr lvl="2"/>
            <a:r>
              <a:rPr lang="en-US" dirty="0"/>
              <a:t>Reaction against big California &amp; New York water projects</a:t>
            </a:r>
          </a:p>
          <a:p>
            <a:pPr lvl="2"/>
            <a:endParaRPr lang="en-US" dirty="0"/>
          </a:p>
          <a:p>
            <a:pPr>
              <a:buNone/>
            </a:pP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“Many of the conclusions of the book are likely to be controversial. This is so because these conclusions are often at variance with present practice governing existing water supplies.”</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896112"/>
          </a:xfrm>
        </p:spPr>
        <p:txBody>
          <a:bodyPr/>
          <a:lstStyle/>
          <a:p>
            <a:pPr algn="ctr"/>
            <a:r>
              <a:rPr lang="en-US" dirty="0"/>
              <a:t>Conclusions/</a:t>
            </a:r>
            <a:r>
              <a:rPr lang="en-US" dirty="0" err="1"/>
              <a:t>Recomendations</a:t>
            </a:r>
            <a:endParaRPr lang="en-US" dirty="0"/>
          </a:p>
        </p:txBody>
      </p:sp>
      <p:sp>
        <p:nvSpPr>
          <p:cNvPr id="3" name="Content Placeholder 2"/>
          <p:cNvSpPr>
            <a:spLocks noGrp="1"/>
          </p:cNvSpPr>
          <p:nvPr>
            <p:ph idx="1"/>
          </p:nvPr>
        </p:nvSpPr>
        <p:spPr>
          <a:xfrm>
            <a:off x="457200" y="1752600"/>
            <a:ext cx="8229600" cy="4572000"/>
          </a:xfrm>
        </p:spPr>
        <p:txBody>
          <a:bodyPr>
            <a:normAutofit fontScale="92500" lnSpcReduction="20000"/>
          </a:bodyPr>
          <a:lstStyle/>
          <a:p>
            <a:r>
              <a:rPr lang="en-US" dirty="0"/>
              <a:t>Complete rejection of “water-is-different philosophy”</a:t>
            </a:r>
          </a:p>
          <a:p>
            <a:r>
              <a:rPr lang="en-US" dirty="0"/>
              <a:t>Water does have a number of characteristics which make it an interesting/difficult good to develop appropriate policies for</a:t>
            </a:r>
          </a:p>
          <a:p>
            <a:r>
              <a:rPr lang="en-US" dirty="0"/>
              <a:t>Water misallocation across sectors</a:t>
            </a:r>
          </a:p>
          <a:p>
            <a:r>
              <a:rPr lang="en-US" dirty="0"/>
              <a:t>Water mispriced within sectors</a:t>
            </a:r>
          </a:p>
          <a:p>
            <a:pPr lvl="1"/>
            <a:r>
              <a:rPr lang="en-US" dirty="0"/>
              <a:t>Confusion over average versus marginal cost</a:t>
            </a:r>
          </a:p>
          <a:p>
            <a:pPr lvl="1"/>
            <a:r>
              <a:rPr lang="en-US" dirty="0"/>
              <a:t>Large amounts of cross-subsidization</a:t>
            </a:r>
          </a:p>
          <a:p>
            <a:r>
              <a:rPr lang="en-US" dirty="0"/>
              <a:t>Benefit/cost estimation</a:t>
            </a:r>
          </a:p>
          <a:p>
            <a:pPr lvl="1"/>
            <a:r>
              <a:rPr lang="en-US" dirty="0"/>
              <a:t>Dubious benefits (e.g., employment) included</a:t>
            </a:r>
          </a:p>
          <a:p>
            <a:pPr lvl="1"/>
            <a:r>
              <a:rPr lang="en-US" dirty="0"/>
              <a:t>Environmental harm not included</a:t>
            </a:r>
          </a:p>
          <a:p>
            <a:pPr lvl="1"/>
            <a:r>
              <a:rPr lang="en-US" dirty="0"/>
              <a:t>Lowest cost supply frequently not used</a:t>
            </a:r>
          </a:p>
          <a:p>
            <a:pPr lvl="1"/>
            <a:r>
              <a:rPr lang="en-US" dirty="0"/>
              <a:t>Inappropriately low discount rates used</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400" dirty="0"/>
              <a:t>Communal Control Story Line</a:t>
            </a:r>
          </a:p>
        </p:txBody>
      </p:sp>
      <p:sp>
        <p:nvSpPr>
          <p:cNvPr id="3" name="Content Placeholder 2"/>
          <p:cNvSpPr>
            <a:spLocks noGrp="1"/>
          </p:cNvSpPr>
          <p:nvPr>
            <p:ph idx="1"/>
          </p:nvPr>
        </p:nvSpPr>
        <p:spPr>
          <a:xfrm>
            <a:off x="228600" y="1935480"/>
            <a:ext cx="8763000" cy="4389120"/>
          </a:xfrm>
        </p:spPr>
        <p:txBody>
          <a:bodyPr/>
          <a:lstStyle/>
          <a:p>
            <a:r>
              <a:rPr lang="en-US" dirty="0"/>
              <a:t>People at the local community level develop informal rules/social norms which solve or substantially mitigate commons problem</a:t>
            </a:r>
          </a:p>
          <a:p>
            <a:r>
              <a:rPr lang="en-US" dirty="0"/>
              <a:t>Argument most closely associated with </a:t>
            </a:r>
          </a:p>
          <a:p>
            <a:pPr lvl="1"/>
            <a:r>
              <a:rPr lang="en-US" dirty="0" err="1"/>
              <a:t>Elinor</a:t>
            </a:r>
            <a:r>
              <a:rPr lang="en-US" dirty="0"/>
              <a:t> </a:t>
            </a:r>
            <a:r>
              <a:rPr lang="en-US" dirty="0" err="1"/>
              <a:t>Ostrom</a:t>
            </a:r>
            <a:r>
              <a:rPr lang="en-US" dirty="0"/>
              <a:t> (</a:t>
            </a:r>
            <a:r>
              <a:rPr lang="en-US" i="1" dirty="0"/>
              <a:t>Governing the Commons: The Evolution of Collective Action</a:t>
            </a:r>
            <a:r>
              <a:rPr lang="en-US" dirty="0"/>
              <a:t>, Cambridge University Press, 1990)</a:t>
            </a:r>
          </a:p>
          <a:p>
            <a:pPr lvl="1"/>
            <a:r>
              <a:rPr lang="en-US" dirty="0"/>
              <a:t>Richard </a:t>
            </a:r>
            <a:r>
              <a:rPr lang="en-US" dirty="0" err="1"/>
              <a:t>Norgaard</a:t>
            </a:r>
            <a:r>
              <a:rPr lang="en-US" dirty="0"/>
              <a:t> (Development Betrayed, </a:t>
            </a:r>
            <a:r>
              <a:rPr lang="en-US" dirty="0" err="1"/>
              <a:t>Routledge</a:t>
            </a:r>
            <a:r>
              <a:rPr lang="en-US" dirty="0"/>
              <a:t>, 1994)</a:t>
            </a:r>
          </a:p>
          <a:p>
            <a:pPr lvl="1"/>
            <a:r>
              <a:rPr lang="en-US" dirty="0" err="1"/>
              <a:t>Ostrom</a:t>
            </a:r>
            <a:r>
              <a:rPr lang="en-US" dirty="0"/>
              <a:t>, Burger, </a:t>
            </a:r>
            <a:r>
              <a:rPr lang="en-US" dirty="0" err="1"/>
              <a:t>Rield</a:t>
            </a:r>
            <a:r>
              <a:rPr lang="en-US" dirty="0"/>
              <a:t>, </a:t>
            </a:r>
            <a:r>
              <a:rPr lang="en-US" dirty="0" err="1"/>
              <a:t>Norgaard</a:t>
            </a:r>
            <a:r>
              <a:rPr lang="en-US" dirty="0"/>
              <a:t>, </a:t>
            </a:r>
            <a:r>
              <a:rPr lang="en-US" dirty="0" err="1"/>
              <a:t>Policansky</a:t>
            </a:r>
            <a:r>
              <a:rPr lang="en-US" dirty="0"/>
              <a:t> (“Revisiting the Commons: Local Lessons, Global Challenges, Science, 1999)</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400" dirty="0"/>
              <a:t>Five Basic Insights</a:t>
            </a:r>
          </a:p>
        </p:txBody>
      </p:sp>
      <p:sp>
        <p:nvSpPr>
          <p:cNvPr id="3" name="Content Placeholder 2"/>
          <p:cNvSpPr>
            <a:spLocks noGrp="1"/>
          </p:cNvSpPr>
          <p:nvPr>
            <p:ph idx="1"/>
          </p:nvPr>
        </p:nvSpPr>
        <p:spPr/>
        <p:txBody>
          <a:bodyPr>
            <a:normAutofit lnSpcReduction="10000"/>
          </a:bodyPr>
          <a:lstStyle/>
          <a:p>
            <a:r>
              <a:rPr lang="en-US" dirty="0"/>
              <a:t>In addition to open access, government control and individual property rights there are group/community rights</a:t>
            </a:r>
          </a:p>
          <a:p>
            <a:r>
              <a:rPr lang="en-US" dirty="0"/>
              <a:t> Lots of successful empirical examples of communities overcoming commons issues around the world</a:t>
            </a:r>
          </a:p>
          <a:p>
            <a:r>
              <a:rPr lang="en-US" dirty="0"/>
              <a:t>Historical custom/social norms play a large role</a:t>
            </a:r>
          </a:p>
          <a:p>
            <a:r>
              <a:rPr lang="en-US" dirty="0"/>
              <a:t>Success stories usually from small homogenous groups</a:t>
            </a:r>
          </a:p>
          <a:p>
            <a:r>
              <a:rPr lang="en-US" dirty="0"/>
              <a:t>Success stories usual involve some way of controlling:</a:t>
            </a:r>
          </a:p>
          <a:p>
            <a:pPr lvl="1"/>
            <a:r>
              <a:rPr lang="en-US" dirty="0"/>
              <a:t>New entrants</a:t>
            </a:r>
          </a:p>
          <a:p>
            <a:pPr lvl="1"/>
            <a:r>
              <a:rPr lang="en-US" dirty="0"/>
              <a:t>Free riding with respect to maintenance </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972312"/>
          </a:xfrm>
        </p:spPr>
        <p:txBody>
          <a:bodyPr>
            <a:normAutofit/>
          </a:bodyPr>
          <a:lstStyle/>
          <a:p>
            <a:pPr algn="ctr"/>
            <a:r>
              <a:rPr lang="en-US" sz="4400" dirty="0"/>
              <a:t>Game Theoretic Underpinnings</a:t>
            </a:r>
          </a:p>
        </p:txBody>
      </p:sp>
      <p:sp>
        <p:nvSpPr>
          <p:cNvPr id="3" name="Content Placeholder 2"/>
          <p:cNvSpPr>
            <a:spLocks noGrp="1"/>
          </p:cNvSpPr>
          <p:nvPr>
            <p:ph idx="1"/>
          </p:nvPr>
        </p:nvSpPr>
        <p:spPr>
          <a:xfrm>
            <a:off x="228600" y="1752600"/>
            <a:ext cx="8686800" cy="4724400"/>
          </a:xfrm>
        </p:spPr>
        <p:txBody>
          <a:bodyPr>
            <a:normAutofit fontScale="92500" lnSpcReduction="20000"/>
          </a:bodyPr>
          <a:lstStyle/>
          <a:p>
            <a:r>
              <a:rPr lang="en-US" dirty="0"/>
              <a:t>Gordon/Hardin framework essential a prisoner’s dilemma </a:t>
            </a:r>
          </a:p>
          <a:p>
            <a:pPr lvl="1"/>
            <a:r>
              <a:rPr lang="en-US" dirty="0"/>
              <a:t>No ability to make binding commitments with respect to:</a:t>
            </a:r>
          </a:p>
          <a:p>
            <a:pPr lvl="2"/>
            <a:r>
              <a:rPr lang="en-US" dirty="0"/>
              <a:t>New entrants </a:t>
            </a:r>
          </a:p>
          <a:p>
            <a:pPr lvl="2"/>
            <a:r>
              <a:rPr lang="en-US" dirty="0"/>
              <a:t>Future actions</a:t>
            </a:r>
          </a:p>
          <a:p>
            <a:r>
              <a:rPr lang="en-US" dirty="0"/>
              <a:t>Early work in experimental economics show various ways out of the prisoner’s dilemma with repeated play</a:t>
            </a:r>
          </a:p>
          <a:p>
            <a:pPr lvl="1"/>
            <a:r>
              <a:rPr lang="en-US" dirty="0"/>
              <a:t>People more altruistic than pure self-interested assumption</a:t>
            </a:r>
          </a:p>
          <a:p>
            <a:pPr lvl="1"/>
            <a:r>
              <a:rPr lang="en-US" dirty="0"/>
              <a:t>Cooperation if started often continues</a:t>
            </a:r>
          </a:p>
          <a:p>
            <a:pPr lvl="1"/>
            <a:r>
              <a:rPr lang="en-US" dirty="0"/>
              <a:t>Axelrod’s tit-for-tat play typically won contests</a:t>
            </a:r>
          </a:p>
          <a:p>
            <a:r>
              <a:rPr lang="en-US" dirty="0"/>
              <a:t>Weak sanctions often encourage/sustain cooperation</a:t>
            </a:r>
          </a:p>
          <a:p>
            <a:r>
              <a:rPr lang="en-US" dirty="0" err="1"/>
              <a:t>Coase</a:t>
            </a:r>
            <a:r>
              <a:rPr lang="en-US" dirty="0"/>
              <a:t> flavor whereby group membership serves to reduce transactions cost and hence bargaining tends toward an efficient allocation</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400" dirty="0"/>
              <a:t>Water Grab Game</a:t>
            </a:r>
          </a:p>
        </p:txBody>
      </p:sp>
      <p:sp>
        <p:nvSpPr>
          <p:cNvPr id="3" name="Content Placeholder 2"/>
          <p:cNvSpPr>
            <a:spLocks noGrp="1"/>
          </p:cNvSpPr>
          <p:nvPr>
            <p:ph idx="1"/>
          </p:nvPr>
        </p:nvSpPr>
        <p:spPr/>
        <p:txBody>
          <a:bodyPr/>
          <a:lstStyle/>
          <a:p>
            <a:pPr>
              <a:buNone/>
            </a:pPr>
            <a:endParaRPr lang="en-US" dirty="0"/>
          </a:p>
          <a:p>
            <a:pPr>
              <a:buNone/>
            </a:pPr>
            <a:endParaRPr lang="en-US" dirty="0"/>
          </a:p>
          <a:p>
            <a:pPr>
              <a:buNone/>
            </a:pPr>
            <a:endParaRPr lang="en-US" dirty="0"/>
          </a:p>
          <a:p>
            <a:pPr>
              <a:buNone/>
            </a:pPr>
            <a:endParaRPr lang="en-US" dirty="0"/>
          </a:p>
          <a:p>
            <a:pPr>
              <a:buNone/>
            </a:pPr>
            <a:r>
              <a:rPr lang="en-US" dirty="0"/>
              <a:t>        River</a:t>
            </a:r>
          </a:p>
          <a:p>
            <a:pPr>
              <a:buNone/>
            </a:pPr>
            <a:r>
              <a:rPr lang="en-US" dirty="0"/>
              <a:t>                                        </a:t>
            </a:r>
          </a:p>
        </p:txBody>
      </p:sp>
      <p:sp>
        <p:nvSpPr>
          <p:cNvPr id="5" name="Freeform 4"/>
          <p:cNvSpPr/>
          <p:nvPr/>
        </p:nvSpPr>
        <p:spPr>
          <a:xfrm>
            <a:off x="465083" y="3413235"/>
            <a:ext cx="8229600" cy="1395248"/>
          </a:xfrm>
          <a:custGeom>
            <a:avLst/>
            <a:gdLst>
              <a:gd name="connsiteX0" fmla="*/ 0 w 8229600"/>
              <a:gd name="connsiteY0" fmla="*/ 228599 h 1395248"/>
              <a:gd name="connsiteX1" fmla="*/ 110358 w 8229600"/>
              <a:gd name="connsiteY1" fmla="*/ 126124 h 1395248"/>
              <a:gd name="connsiteX2" fmla="*/ 346841 w 8229600"/>
              <a:gd name="connsiteY2" fmla="*/ 236482 h 1395248"/>
              <a:gd name="connsiteX3" fmla="*/ 851338 w 8229600"/>
              <a:gd name="connsiteY3" fmla="*/ 307427 h 1395248"/>
              <a:gd name="connsiteX4" fmla="*/ 1686910 w 8229600"/>
              <a:gd name="connsiteY4" fmla="*/ 15765 h 1395248"/>
              <a:gd name="connsiteX5" fmla="*/ 2459420 w 8229600"/>
              <a:gd name="connsiteY5" fmla="*/ 402020 h 1395248"/>
              <a:gd name="connsiteX6" fmla="*/ 3074276 w 8229600"/>
              <a:gd name="connsiteY6" fmla="*/ 945931 h 1395248"/>
              <a:gd name="connsiteX7" fmla="*/ 4469524 w 8229600"/>
              <a:gd name="connsiteY7" fmla="*/ 86710 h 1395248"/>
              <a:gd name="connsiteX8" fmla="*/ 5620407 w 8229600"/>
              <a:gd name="connsiteY8" fmla="*/ 504496 h 1395248"/>
              <a:gd name="connsiteX9" fmla="*/ 6479627 w 8229600"/>
              <a:gd name="connsiteY9" fmla="*/ 993227 h 1395248"/>
              <a:gd name="connsiteX10" fmla="*/ 6818586 w 8229600"/>
              <a:gd name="connsiteY10" fmla="*/ 417786 h 1395248"/>
              <a:gd name="connsiteX11" fmla="*/ 7425558 w 8229600"/>
              <a:gd name="connsiteY11" fmla="*/ 827689 h 1395248"/>
              <a:gd name="connsiteX12" fmla="*/ 7764517 w 8229600"/>
              <a:gd name="connsiteY12" fmla="*/ 1001110 h 1395248"/>
              <a:gd name="connsiteX13" fmla="*/ 8229600 w 8229600"/>
              <a:gd name="connsiteY13" fmla="*/ 1395248 h 13952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8229600" h="1395248">
                <a:moveTo>
                  <a:pt x="0" y="228599"/>
                </a:moveTo>
                <a:cubicBezTo>
                  <a:pt x="26275" y="176704"/>
                  <a:pt x="52551" y="124810"/>
                  <a:pt x="110358" y="126124"/>
                </a:cubicBezTo>
                <a:cubicBezTo>
                  <a:pt x="168165" y="127438"/>
                  <a:pt x="223344" y="206265"/>
                  <a:pt x="346841" y="236482"/>
                </a:cubicBezTo>
                <a:cubicBezTo>
                  <a:pt x="470338" y="266699"/>
                  <a:pt x="627993" y="344213"/>
                  <a:pt x="851338" y="307427"/>
                </a:cubicBezTo>
                <a:cubicBezTo>
                  <a:pt x="1074683" y="270641"/>
                  <a:pt x="1418896" y="0"/>
                  <a:pt x="1686910" y="15765"/>
                </a:cubicBezTo>
                <a:cubicBezTo>
                  <a:pt x="1954924" y="31530"/>
                  <a:pt x="2228192" y="246992"/>
                  <a:pt x="2459420" y="402020"/>
                </a:cubicBezTo>
                <a:cubicBezTo>
                  <a:pt x="2690648" y="557048"/>
                  <a:pt x="2739259" y="998483"/>
                  <a:pt x="3074276" y="945931"/>
                </a:cubicBezTo>
                <a:cubicBezTo>
                  <a:pt x="3409293" y="893379"/>
                  <a:pt x="4045169" y="160283"/>
                  <a:pt x="4469524" y="86710"/>
                </a:cubicBezTo>
                <a:cubicBezTo>
                  <a:pt x="4893879" y="13138"/>
                  <a:pt x="5285390" y="353410"/>
                  <a:pt x="5620407" y="504496"/>
                </a:cubicBezTo>
                <a:cubicBezTo>
                  <a:pt x="5955424" y="655582"/>
                  <a:pt x="6279931" y="1007679"/>
                  <a:pt x="6479627" y="993227"/>
                </a:cubicBezTo>
                <a:cubicBezTo>
                  <a:pt x="6679323" y="978775"/>
                  <a:pt x="6660931" y="445376"/>
                  <a:pt x="6818586" y="417786"/>
                </a:cubicBezTo>
                <a:cubicBezTo>
                  <a:pt x="6976241" y="390196"/>
                  <a:pt x="7267903" y="730468"/>
                  <a:pt x="7425558" y="827689"/>
                </a:cubicBezTo>
                <a:cubicBezTo>
                  <a:pt x="7583213" y="924910"/>
                  <a:pt x="7630510" y="906517"/>
                  <a:pt x="7764517" y="1001110"/>
                </a:cubicBezTo>
                <a:cubicBezTo>
                  <a:pt x="7898524" y="1095703"/>
                  <a:pt x="8064062" y="1245475"/>
                  <a:pt x="8229600" y="1395248"/>
                </a:cubicBezTo>
              </a:path>
            </a:pathLst>
          </a:cu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6" name="Freeform 5"/>
          <p:cNvSpPr/>
          <p:nvPr/>
        </p:nvSpPr>
        <p:spPr>
          <a:xfrm>
            <a:off x="465083" y="3919045"/>
            <a:ext cx="8221717" cy="1575238"/>
          </a:xfrm>
          <a:custGeom>
            <a:avLst/>
            <a:gdLst>
              <a:gd name="connsiteX0" fmla="*/ 0 w 8221717"/>
              <a:gd name="connsiteY0" fmla="*/ 369176 h 1575238"/>
              <a:gd name="connsiteX1" fmla="*/ 181303 w 8221717"/>
              <a:gd name="connsiteY1" fmla="*/ 274583 h 1575238"/>
              <a:gd name="connsiteX2" fmla="*/ 197069 w 8221717"/>
              <a:gd name="connsiteY2" fmla="*/ 274583 h 1575238"/>
              <a:gd name="connsiteX3" fmla="*/ 543910 w 8221717"/>
              <a:gd name="connsiteY3" fmla="*/ 156341 h 1575238"/>
              <a:gd name="connsiteX4" fmla="*/ 851338 w 8221717"/>
              <a:gd name="connsiteY4" fmla="*/ 377058 h 1575238"/>
              <a:gd name="connsiteX5" fmla="*/ 1505607 w 8221717"/>
              <a:gd name="connsiteY5" fmla="*/ 243052 h 1575238"/>
              <a:gd name="connsiteX6" fmla="*/ 1954924 w 8221717"/>
              <a:gd name="connsiteY6" fmla="*/ 140576 h 1575238"/>
              <a:gd name="connsiteX7" fmla="*/ 2270234 w 8221717"/>
              <a:gd name="connsiteY7" fmla="*/ 645072 h 1575238"/>
              <a:gd name="connsiteX8" fmla="*/ 2475186 w 8221717"/>
              <a:gd name="connsiteY8" fmla="*/ 865789 h 1575238"/>
              <a:gd name="connsiteX9" fmla="*/ 3042745 w 8221717"/>
              <a:gd name="connsiteY9" fmla="*/ 944617 h 1575238"/>
              <a:gd name="connsiteX10" fmla="*/ 3468414 w 8221717"/>
              <a:gd name="connsiteY10" fmla="*/ 755431 h 1575238"/>
              <a:gd name="connsiteX11" fmla="*/ 4792717 w 8221717"/>
              <a:gd name="connsiteY11" fmla="*/ 53865 h 1575238"/>
              <a:gd name="connsiteX12" fmla="*/ 5415455 w 8221717"/>
              <a:gd name="connsiteY12" fmla="*/ 432238 h 1575238"/>
              <a:gd name="connsiteX13" fmla="*/ 5754414 w 8221717"/>
              <a:gd name="connsiteY13" fmla="*/ 1188983 h 1575238"/>
              <a:gd name="connsiteX14" fmla="*/ 6739758 w 8221717"/>
              <a:gd name="connsiteY14" fmla="*/ 716017 h 1575238"/>
              <a:gd name="connsiteX15" fmla="*/ 7070834 w 8221717"/>
              <a:gd name="connsiteY15" fmla="*/ 416472 h 1575238"/>
              <a:gd name="connsiteX16" fmla="*/ 7512269 w 8221717"/>
              <a:gd name="connsiteY16" fmla="*/ 1047093 h 1575238"/>
              <a:gd name="connsiteX17" fmla="*/ 7725103 w 8221717"/>
              <a:gd name="connsiteY17" fmla="*/ 1094389 h 1575238"/>
              <a:gd name="connsiteX18" fmla="*/ 8221717 w 8221717"/>
              <a:gd name="connsiteY18" fmla="*/ 1575238 h 15752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8221717" h="1575238">
                <a:moveTo>
                  <a:pt x="0" y="369176"/>
                </a:moveTo>
                <a:lnTo>
                  <a:pt x="181303" y="274583"/>
                </a:lnTo>
                <a:cubicBezTo>
                  <a:pt x="214148" y="258818"/>
                  <a:pt x="136635" y="294290"/>
                  <a:pt x="197069" y="274583"/>
                </a:cubicBezTo>
                <a:cubicBezTo>
                  <a:pt x="257503" y="254876"/>
                  <a:pt x="434865" y="139262"/>
                  <a:pt x="543910" y="156341"/>
                </a:cubicBezTo>
                <a:cubicBezTo>
                  <a:pt x="652955" y="173420"/>
                  <a:pt x="691055" y="362606"/>
                  <a:pt x="851338" y="377058"/>
                </a:cubicBezTo>
                <a:cubicBezTo>
                  <a:pt x="1011621" y="391510"/>
                  <a:pt x="1321676" y="282466"/>
                  <a:pt x="1505607" y="243052"/>
                </a:cubicBezTo>
                <a:cubicBezTo>
                  <a:pt x="1689538" y="203638"/>
                  <a:pt x="1827486" y="73573"/>
                  <a:pt x="1954924" y="140576"/>
                </a:cubicBezTo>
                <a:cubicBezTo>
                  <a:pt x="2082362" y="207579"/>
                  <a:pt x="2183524" y="524203"/>
                  <a:pt x="2270234" y="645072"/>
                </a:cubicBezTo>
                <a:cubicBezTo>
                  <a:pt x="2356944" y="765941"/>
                  <a:pt x="2346434" y="815865"/>
                  <a:pt x="2475186" y="865789"/>
                </a:cubicBezTo>
                <a:cubicBezTo>
                  <a:pt x="2603938" y="915713"/>
                  <a:pt x="2877207" y="963010"/>
                  <a:pt x="3042745" y="944617"/>
                </a:cubicBezTo>
                <a:cubicBezTo>
                  <a:pt x="3208283" y="926224"/>
                  <a:pt x="3176752" y="903890"/>
                  <a:pt x="3468414" y="755431"/>
                </a:cubicBezTo>
                <a:cubicBezTo>
                  <a:pt x="3760076" y="606972"/>
                  <a:pt x="4468210" y="107730"/>
                  <a:pt x="4792717" y="53865"/>
                </a:cubicBezTo>
                <a:cubicBezTo>
                  <a:pt x="5117224" y="0"/>
                  <a:pt x="5255172" y="243052"/>
                  <a:pt x="5415455" y="432238"/>
                </a:cubicBezTo>
                <a:cubicBezTo>
                  <a:pt x="5575738" y="621424"/>
                  <a:pt x="5533697" y="1141687"/>
                  <a:pt x="5754414" y="1188983"/>
                </a:cubicBezTo>
                <a:cubicBezTo>
                  <a:pt x="5975131" y="1236279"/>
                  <a:pt x="6520355" y="844769"/>
                  <a:pt x="6739758" y="716017"/>
                </a:cubicBezTo>
                <a:cubicBezTo>
                  <a:pt x="6959161" y="587265"/>
                  <a:pt x="6942082" y="361293"/>
                  <a:pt x="7070834" y="416472"/>
                </a:cubicBezTo>
                <a:cubicBezTo>
                  <a:pt x="7199586" y="471651"/>
                  <a:pt x="7403224" y="934107"/>
                  <a:pt x="7512269" y="1047093"/>
                </a:cubicBezTo>
                <a:cubicBezTo>
                  <a:pt x="7621314" y="1160079"/>
                  <a:pt x="7606862" y="1006365"/>
                  <a:pt x="7725103" y="1094389"/>
                </a:cubicBezTo>
                <a:cubicBezTo>
                  <a:pt x="7843344" y="1182413"/>
                  <a:pt x="8032530" y="1378825"/>
                  <a:pt x="8221717" y="1575238"/>
                </a:cubicBezTo>
              </a:path>
            </a:pathLst>
          </a:cu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7" name="Right Arrow 6"/>
          <p:cNvSpPr/>
          <p:nvPr/>
        </p:nvSpPr>
        <p:spPr>
          <a:xfrm>
            <a:off x="3048000" y="4419600"/>
            <a:ext cx="609600" cy="3048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3600" dirty="0"/>
              <a:t>Where Does Communal Model Breakdown? </a:t>
            </a:r>
          </a:p>
        </p:txBody>
      </p:sp>
      <p:sp>
        <p:nvSpPr>
          <p:cNvPr id="3" name="Content Placeholder 2"/>
          <p:cNvSpPr>
            <a:spLocks noGrp="1"/>
          </p:cNvSpPr>
          <p:nvPr>
            <p:ph idx="1"/>
          </p:nvPr>
        </p:nvSpPr>
        <p:spPr/>
        <p:txBody>
          <a:bodyPr>
            <a:normAutofit fontScale="92500" lnSpcReduction="20000"/>
          </a:bodyPr>
          <a:lstStyle/>
          <a:p>
            <a:r>
              <a:rPr lang="en-US" dirty="0"/>
              <a:t>Group size becomes large</a:t>
            </a:r>
          </a:p>
          <a:p>
            <a:r>
              <a:rPr lang="en-US" dirty="0"/>
              <a:t>Little power over new entrants </a:t>
            </a:r>
          </a:p>
          <a:p>
            <a:pPr lvl="1"/>
            <a:r>
              <a:rPr lang="en-US" dirty="0"/>
              <a:t>Cannot deter entry</a:t>
            </a:r>
          </a:p>
          <a:p>
            <a:pPr lvl="1"/>
            <a:r>
              <a:rPr lang="en-US" dirty="0"/>
              <a:t>Cannot extract side payments to join group</a:t>
            </a:r>
          </a:p>
          <a:p>
            <a:r>
              <a:rPr lang="en-US" dirty="0"/>
              <a:t>Unable to impose sanctions on members not contributing “fair” share of maintenance activities</a:t>
            </a:r>
          </a:p>
          <a:p>
            <a:r>
              <a:rPr lang="en-US" dirty="0"/>
              <a:t>Amount of use by group members not easily observed</a:t>
            </a:r>
          </a:p>
          <a:p>
            <a:r>
              <a:rPr lang="en-US" dirty="0"/>
              <a:t>Stochastic aspects of resource not well understood</a:t>
            </a:r>
          </a:p>
          <a:p>
            <a:r>
              <a:rPr lang="en-US" dirty="0"/>
              <a:t>Group decision rule on allocation lacks:</a:t>
            </a:r>
          </a:p>
          <a:p>
            <a:pPr lvl="1"/>
            <a:r>
              <a:rPr lang="en-US" dirty="0"/>
              <a:t>Transparency</a:t>
            </a:r>
          </a:p>
          <a:p>
            <a:pPr lvl="1"/>
            <a:r>
              <a:rPr lang="en-US" dirty="0"/>
              <a:t>Perceived fairness</a:t>
            </a:r>
          </a:p>
          <a:p>
            <a:pPr lvl="1"/>
            <a:r>
              <a:rPr lang="en-US" dirty="0"/>
              <a:t>Efficiency (economic) </a:t>
            </a:r>
          </a:p>
          <a:p>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4000" dirty="0"/>
              <a:t>World Bank View </a:t>
            </a:r>
            <a:br>
              <a:rPr lang="en-US" sz="4000" dirty="0"/>
            </a:br>
            <a:r>
              <a:rPr lang="en-US" sz="4000" dirty="0"/>
              <a:t>Water in Developing Countries</a:t>
            </a:r>
          </a:p>
        </p:txBody>
      </p:sp>
      <p:sp>
        <p:nvSpPr>
          <p:cNvPr id="3" name="Content Placeholder 2"/>
          <p:cNvSpPr>
            <a:spLocks noGrp="1"/>
          </p:cNvSpPr>
          <p:nvPr>
            <p:ph idx="1"/>
          </p:nvPr>
        </p:nvSpPr>
        <p:spPr/>
        <p:txBody>
          <a:bodyPr/>
          <a:lstStyle/>
          <a:p>
            <a:r>
              <a:rPr lang="en-US" dirty="0"/>
              <a:t>Water problems are serious in many countries</a:t>
            </a:r>
          </a:p>
          <a:p>
            <a:r>
              <a:rPr lang="en-US" dirty="0"/>
              <a:t>Water is badly misallocated in many instances</a:t>
            </a:r>
          </a:p>
          <a:p>
            <a:r>
              <a:rPr lang="en-US" dirty="0"/>
              <a:t>Poor households disproportionately and adversely impacted by current water policies</a:t>
            </a:r>
          </a:p>
          <a:p>
            <a:r>
              <a:rPr lang="en-US" dirty="0"/>
              <a:t>Economic efficiency/equity tradeoffs often poorly thought out</a:t>
            </a:r>
          </a:p>
          <a:p>
            <a:r>
              <a:rPr lang="en-US" dirty="0"/>
              <a:t>Standard criteria for allocating water inherently contradictory </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704088"/>
            <a:ext cx="8458200" cy="1143000"/>
          </a:xfrm>
        </p:spPr>
        <p:txBody>
          <a:bodyPr>
            <a:normAutofit/>
          </a:bodyPr>
          <a:lstStyle/>
          <a:p>
            <a:pPr algn="ctr"/>
            <a:r>
              <a:rPr lang="en-US" sz="3600" dirty="0"/>
              <a:t>Criteria for Allocating Water</a:t>
            </a:r>
            <a:br>
              <a:rPr lang="en-US" sz="3600" dirty="0"/>
            </a:br>
            <a:r>
              <a:rPr lang="en-US" sz="3600" dirty="0"/>
              <a:t>Dinar, </a:t>
            </a:r>
            <a:r>
              <a:rPr lang="en-US" sz="3600" dirty="0" err="1"/>
              <a:t>Rosegrant</a:t>
            </a:r>
            <a:r>
              <a:rPr lang="en-US" sz="3600" dirty="0"/>
              <a:t>, &amp; </a:t>
            </a:r>
            <a:r>
              <a:rPr lang="en-US" sz="3600" dirty="0" err="1"/>
              <a:t>Meinzen</a:t>
            </a:r>
            <a:r>
              <a:rPr lang="en-US" sz="3600" dirty="0"/>
              <a:t>-Dick (1997)</a:t>
            </a:r>
          </a:p>
        </p:txBody>
      </p:sp>
      <p:sp>
        <p:nvSpPr>
          <p:cNvPr id="3" name="Content Placeholder 2"/>
          <p:cNvSpPr>
            <a:spLocks noGrp="1"/>
          </p:cNvSpPr>
          <p:nvPr>
            <p:ph idx="1"/>
          </p:nvPr>
        </p:nvSpPr>
        <p:spPr/>
        <p:txBody>
          <a:bodyPr>
            <a:normAutofit lnSpcReduction="10000"/>
          </a:bodyPr>
          <a:lstStyle/>
          <a:p>
            <a:r>
              <a:rPr lang="en-US" dirty="0"/>
              <a:t>Flexibility to meet changing demand</a:t>
            </a:r>
          </a:p>
          <a:p>
            <a:r>
              <a:rPr lang="en-US" dirty="0"/>
              <a:t>Security of tenure for established users</a:t>
            </a:r>
          </a:p>
          <a:p>
            <a:r>
              <a:rPr lang="en-US" dirty="0"/>
              <a:t>Real opportunity cost (including environmental externalities) paid by users</a:t>
            </a:r>
          </a:p>
          <a:p>
            <a:r>
              <a:rPr lang="en-US" dirty="0"/>
              <a:t>Predictability of allocation process</a:t>
            </a:r>
          </a:p>
          <a:p>
            <a:r>
              <a:rPr lang="en-US" dirty="0"/>
              <a:t>Minimization of transactions cost</a:t>
            </a:r>
          </a:p>
          <a:p>
            <a:r>
              <a:rPr lang="en-US" dirty="0"/>
              <a:t>Perceived equity of allocation process</a:t>
            </a:r>
          </a:p>
          <a:p>
            <a:r>
              <a:rPr lang="en-US" dirty="0"/>
              <a:t>Political/public acceptability</a:t>
            </a:r>
          </a:p>
          <a:p>
            <a:r>
              <a:rPr lang="en-US" dirty="0"/>
              <a:t>Effective at moving system toward desire objectives</a:t>
            </a:r>
          </a:p>
          <a:p>
            <a:r>
              <a:rPr lang="en-US" dirty="0"/>
              <a:t>Administrative feasibility/sustainability </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400" dirty="0"/>
              <a:t>Standard List of Allocation Options</a:t>
            </a:r>
          </a:p>
        </p:txBody>
      </p:sp>
      <p:sp>
        <p:nvSpPr>
          <p:cNvPr id="3" name="Content Placeholder 2"/>
          <p:cNvSpPr>
            <a:spLocks noGrp="1"/>
          </p:cNvSpPr>
          <p:nvPr>
            <p:ph idx="1"/>
          </p:nvPr>
        </p:nvSpPr>
        <p:spPr>
          <a:xfrm>
            <a:off x="381000" y="1935480"/>
            <a:ext cx="8458200" cy="4389120"/>
          </a:xfrm>
        </p:spPr>
        <p:txBody>
          <a:bodyPr>
            <a:normAutofit fontScale="70000" lnSpcReduction="20000"/>
          </a:bodyPr>
          <a:lstStyle/>
          <a:p>
            <a:r>
              <a:rPr lang="en-US" dirty="0"/>
              <a:t>Marginal cost pricing</a:t>
            </a:r>
          </a:p>
          <a:p>
            <a:pPr lvl="1"/>
            <a:r>
              <a:rPr lang="en-US" dirty="0"/>
              <a:t>Advantage: economically efficient outcome</a:t>
            </a:r>
          </a:p>
          <a:p>
            <a:pPr lvl="1"/>
            <a:r>
              <a:rPr lang="en-US" dirty="0"/>
              <a:t>Disadvantage: difficult to measure, not constant across time, equity issues</a:t>
            </a:r>
          </a:p>
          <a:p>
            <a:r>
              <a:rPr lang="en-US" dirty="0"/>
              <a:t>Public/Administrative Allocation</a:t>
            </a:r>
          </a:p>
          <a:p>
            <a:pPr lvl="1"/>
            <a:r>
              <a:rPr lang="en-US" dirty="0"/>
              <a:t>Advantage: political acceptability</a:t>
            </a:r>
          </a:p>
          <a:p>
            <a:pPr lvl="1"/>
            <a:r>
              <a:rPr lang="en-US" dirty="0"/>
              <a:t>Disadvantages: most costly, lack of incentives to conserve, subsidization of large scale projects (irrigation)</a:t>
            </a:r>
          </a:p>
          <a:p>
            <a:r>
              <a:rPr lang="en-US" dirty="0"/>
              <a:t>Water Markets</a:t>
            </a:r>
          </a:p>
          <a:p>
            <a:pPr lvl="1"/>
            <a:r>
              <a:rPr lang="en-US" dirty="0"/>
              <a:t>Advantage: efficient use and allocation across sectors, encourages appropriate infrastructure investment</a:t>
            </a:r>
          </a:p>
          <a:p>
            <a:pPr lvl="1"/>
            <a:r>
              <a:rPr lang="en-US" dirty="0"/>
              <a:t>Disadvantage: difficulties of implementing with stochastic flows &amp; externalities, opposition from those with current implicit/explicit rights</a:t>
            </a:r>
          </a:p>
          <a:p>
            <a:r>
              <a:rPr lang="en-US" dirty="0"/>
              <a:t>User Based Allocations</a:t>
            </a:r>
          </a:p>
          <a:p>
            <a:pPr lvl="1"/>
            <a:r>
              <a:rPr lang="en-US" dirty="0"/>
              <a:t>Advantage: flexibility in meeting local needs/changing situations</a:t>
            </a:r>
          </a:p>
          <a:p>
            <a:pPr lvl="1"/>
            <a:r>
              <a:rPr lang="en-US" dirty="0"/>
              <a:t>Disadvantage: requires some form of reasonably strong implicit/explicit community property rights, unable to deal with cross sector allocation issues</a:t>
            </a:r>
          </a:p>
          <a:p>
            <a:pPr>
              <a:buNone/>
            </a:pPr>
            <a:endParaRPr lang="en-US" dirty="0"/>
          </a:p>
          <a:p>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a:t>Rosegrant</a:t>
            </a:r>
            <a:r>
              <a:rPr lang="en-US" dirty="0"/>
              <a:t> and Binswanger (1994)</a:t>
            </a:r>
          </a:p>
        </p:txBody>
      </p:sp>
      <p:sp>
        <p:nvSpPr>
          <p:cNvPr id="3" name="Content Placeholder 2"/>
          <p:cNvSpPr>
            <a:spLocks noGrp="1"/>
          </p:cNvSpPr>
          <p:nvPr>
            <p:ph idx="1"/>
          </p:nvPr>
        </p:nvSpPr>
        <p:spPr/>
        <p:txBody>
          <a:bodyPr>
            <a:normAutofit lnSpcReduction="10000"/>
          </a:bodyPr>
          <a:lstStyle/>
          <a:p>
            <a:r>
              <a:rPr lang="en-US" dirty="0"/>
              <a:t>“What water policies can lead to efficient increases in irrigation production while reducing resource degradation in the irrigated areas in developing countries releasing water for growing nonagricultural demands?</a:t>
            </a:r>
          </a:p>
          <a:p>
            <a:r>
              <a:rPr lang="en-US" dirty="0"/>
              <a:t>Policies employed fall into four categories:</a:t>
            </a:r>
          </a:p>
          <a:p>
            <a:pPr lvl="1"/>
            <a:r>
              <a:rPr lang="en-US" dirty="0"/>
              <a:t>Technological solutions</a:t>
            </a:r>
          </a:p>
          <a:p>
            <a:pPr lvl="1"/>
            <a:r>
              <a:rPr lang="en-US" dirty="0"/>
              <a:t>Public management of irrigation systems</a:t>
            </a:r>
          </a:p>
          <a:p>
            <a:pPr lvl="1"/>
            <a:r>
              <a:rPr lang="en-US" dirty="0"/>
              <a:t>Communal management</a:t>
            </a:r>
          </a:p>
          <a:p>
            <a:pPr lvl="1"/>
            <a:r>
              <a:rPr lang="en-US" dirty="0"/>
              <a:t>Tradable water rights</a:t>
            </a:r>
          </a:p>
          <a:p>
            <a:r>
              <a:rPr lang="en-US" dirty="0"/>
              <a:t>Only the first three have been extensively employed</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304800" y="1935480"/>
            <a:ext cx="8458200" cy="4389120"/>
          </a:xfrm>
        </p:spPr>
        <p:txBody>
          <a:bodyPr/>
          <a:lstStyle/>
          <a:p>
            <a:r>
              <a:rPr lang="en-US" dirty="0"/>
              <a:t>Two questions</a:t>
            </a:r>
          </a:p>
          <a:p>
            <a:pPr lvl="1"/>
            <a:r>
              <a:rPr lang="en-US" dirty="0"/>
              <a:t>Have the first three approaches worked?</a:t>
            </a:r>
          </a:p>
          <a:p>
            <a:pPr lvl="1"/>
            <a:r>
              <a:rPr lang="en-US" dirty="0"/>
              <a:t>Why have tradable water rights not worked?</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dirty="0"/>
              <a:t>Technological solutions</a:t>
            </a:r>
          </a:p>
          <a:p>
            <a:pPr lvl="1"/>
            <a:r>
              <a:rPr lang="en-US" dirty="0"/>
              <a:t>Tend to be large infrastructure projects</a:t>
            </a:r>
          </a:p>
          <a:p>
            <a:pPr lvl="1"/>
            <a:r>
              <a:rPr lang="en-US" dirty="0"/>
              <a:t>Popular with politicians</a:t>
            </a:r>
          </a:p>
          <a:p>
            <a:pPr lvl="1"/>
            <a:r>
              <a:rPr lang="en-US" dirty="0"/>
              <a:t>Look like bad investments from World Bank’s perspective</a:t>
            </a:r>
          </a:p>
          <a:p>
            <a:pPr lvl="1"/>
            <a:r>
              <a:rPr lang="en-US" dirty="0"/>
              <a:t>Bottom line: rent seeking and subsidization</a:t>
            </a:r>
          </a:p>
          <a:p>
            <a:r>
              <a:rPr lang="en-US" dirty="0"/>
              <a:t>Public management of irrigation systems</a:t>
            </a:r>
          </a:p>
          <a:p>
            <a:pPr lvl="1"/>
            <a:r>
              <a:rPr lang="en-US" dirty="0"/>
              <a:t>Mixed results</a:t>
            </a:r>
          </a:p>
          <a:p>
            <a:pPr lvl="1"/>
            <a:r>
              <a:rPr lang="en-US" dirty="0"/>
              <a:t>Some pricing reforms and improvement of worst cases</a:t>
            </a:r>
          </a:p>
          <a:p>
            <a:pPr lvl="1"/>
            <a:r>
              <a:rPr lang="en-US" dirty="0"/>
              <a:t>But generally run in fairly inefficient and often arbitrary way</a:t>
            </a:r>
          </a:p>
          <a:p>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a:bodyPr>
          <a:lstStyle/>
          <a:p>
            <a:r>
              <a:rPr lang="en-US" dirty="0"/>
              <a:t>Communal water management</a:t>
            </a:r>
          </a:p>
          <a:p>
            <a:pPr lvl="1"/>
            <a:r>
              <a:rPr lang="en-US" dirty="0"/>
              <a:t>Farmer/community management is popular idea at World Bank</a:t>
            </a:r>
          </a:p>
          <a:p>
            <a:pPr lvl="1"/>
            <a:r>
              <a:rPr lang="en-US" dirty="0"/>
              <a:t>Communal management no worse than public management and often facilitates resolution of local conflicts</a:t>
            </a:r>
          </a:p>
          <a:p>
            <a:pPr lvl="1"/>
            <a:r>
              <a:rPr lang="en-US" dirty="0"/>
              <a:t>No indication communal management results in</a:t>
            </a:r>
          </a:p>
          <a:p>
            <a:pPr lvl="2"/>
            <a:r>
              <a:rPr lang="en-US" dirty="0"/>
              <a:t>Increased farm production</a:t>
            </a:r>
          </a:p>
          <a:p>
            <a:pPr lvl="2"/>
            <a:r>
              <a:rPr lang="en-US" dirty="0"/>
              <a:t>Increased farm income</a:t>
            </a:r>
          </a:p>
          <a:p>
            <a:pPr lvl="2"/>
            <a:r>
              <a:rPr lang="en-US" dirty="0"/>
              <a:t>Improved access to water</a:t>
            </a:r>
          </a:p>
          <a:p>
            <a:pPr lvl="2"/>
            <a:r>
              <a:rPr lang="en-US" dirty="0"/>
              <a:t>Clear demarcation of duties between community and government </a:t>
            </a:r>
          </a:p>
          <a:p>
            <a:pPr lvl="2"/>
            <a:r>
              <a:rPr lang="en-US" dirty="0"/>
              <a:t>Greater ability to solve conflicts across communities </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400" dirty="0"/>
              <a:t>Water Markets</a:t>
            </a:r>
          </a:p>
        </p:txBody>
      </p:sp>
      <p:sp>
        <p:nvSpPr>
          <p:cNvPr id="3" name="Content Placeholder 2"/>
          <p:cNvSpPr>
            <a:spLocks noGrp="1"/>
          </p:cNvSpPr>
          <p:nvPr>
            <p:ph idx="1"/>
          </p:nvPr>
        </p:nvSpPr>
        <p:spPr>
          <a:xfrm>
            <a:off x="381000" y="1935480"/>
            <a:ext cx="8382000" cy="4389120"/>
          </a:xfrm>
        </p:spPr>
        <p:txBody>
          <a:bodyPr>
            <a:normAutofit fontScale="92500" lnSpcReduction="10000"/>
          </a:bodyPr>
          <a:lstStyle/>
          <a:p>
            <a:r>
              <a:rPr lang="en-US" dirty="0"/>
              <a:t>Usual economic view is that water markets are substitutes for the other three approaches</a:t>
            </a:r>
          </a:p>
          <a:p>
            <a:r>
              <a:rPr lang="en-US" dirty="0" err="1"/>
              <a:t>Rosegrant</a:t>
            </a:r>
            <a:r>
              <a:rPr lang="en-US" dirty="0"/>
              <a:t> and Binswanger/Dinar et al. argument that they may be complements:</a:t>
            </a:r>
          </a:p>
          <a:p>
            <a:pPr lvl="1"/>
            <a:r>
              <a:rPr lang="en-US" dirty="0"/>
              <a:t>More costly water improves conservation and secure property rights should result in better technology choices</a:t>
            </a:r>
          </a:p>
          <a:p>
            <a:pPr lvl="1"/>
            <a:r>
              <a:rPr lang="en-US" dirty="0"/>
              <a:t>With government out of many routine pricing decisions can focus on rules of the game for trades and reducing transactions costs</a:t>
            </a:r>
          </a:p>
          <a:p>
            <a:pPr lvl="1"/>
            <a:r>
              <a:rPr lang="en-US" dirty="0"/>
              <a:t>Communities can be given/buy water rights. Trade sets the price of buying/selling water and allows decisions to be made which benefit the community rather than zero sum game</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57912"/>
          </a:xfrm>
        </p:spPr>
        <p:txBody>
          <a:bodyPr>
            <a:normAutofit fontScale="90000"/>
          </a:bodyPr>
          <a:lstStyle/>
          <a:p>
            <a:endParaRPr lang="en-US" dirty="0"/>
          </a:p>
        </p:txBody>
      </p:sp>
      <p:sp>
        <p:nvSpPr>
          <p:cNvPr id="3" name="Content Placeholder 2"/>
          <p:cNvSpPr>
            <a:spLocks noGrp="1"/>
          </p:cNvSpPr>
          <p:nvPr>
            <p:ph idx="1"/>
          </p:nvPr>
        </p:nvSpPr>
        <p:spPr>
          <a:xfrm>
            <a:off x="457200" y="1371600"/>
            <a:ext cx="8229600" cy="4953000"/>
          </a:xfrm>
        </p:spPr>
        <p:txBody>
          <a:bodyPr>
            <a:normAutofit fontScale="85000" lnSpcReduction="20000"/>
          </a:bodyPr>
          <a:lstStyle/>
          <a:p>
            <a:r>
              <a:rPr lang="en-US" dirty="0"/>
              <a:t>Forces working against use of water markets</a:t>
            </a:r>
          </a:p>
          <a:p>
            <a:pPr lvl="1"/>
            <a:r>
              <a:rPr lang="en-US" dirty="0"/>
              <a:t>Price of water is too low (government subsidies are high)</a:t>
            </a:r>
          </a:p>
          <a:p>
            <a:pPr lvl="1"/>
            <a:r>
              <a:rPr lang="en-US" dirty="0"/>
              <a:t>Usual some group/class of agents with implicit rights who will lose under formal water markets</a:t>
            </a:r>
          </a:p>
          <a:p>
            <a:pPr lvl="2"/>
            <a:r>
              <a:rPr lang="en-US" dirty="0"/>
              <a:t>Engage in considerable rent seeking to block</a:t>
            </a:r>
          </a:p>
          <a:p>
            <a:pPr lvl="2"/>
            <a:r>
              <a:rPr lang="en-US" dirty="0"/>
              <a:t>Resolvable by giving rights to current users but at public’s expense</a:t>
            </a:r>
          </a:p>
          <a:p>
            <a:pPr lvl="1"/>
            <a:r>
              <a:rPr lang="en-US" dirty="0"/>
              <a:t>Fear water will get transferred out of agriculture to cities</a:t>
            </a:r>
          </a:p>
          <a:p>
            <a:pPr lvl="2"/>
            <a:r>
              <a:rPr lang="en-US" dirty="0"/>
              <a:t>Adverse secondary impacts on agricultural areas </a:t>
            </a:r>
          </a:p>
          <a:p>
            <a:pPr lvl="1"/>
            <a:r>
              <a:rPr lang="en-US" dirty="0"/>
              <a:t>High cost/insecure transactions</a:t>
            </a:r>
          </a:p>
          <a:p>
            <a:pPr lvl="1"/>
            <a:r>
              <a:rPr lang="en-US" dirty="0"/>
              <a:t>Difficulties defining/measuring water use</a:t>
            </a:r>
          </a:p>
          <a:p>
            <a:pPr lvl="2"/>
            <a:r>
              <a:rPr lang="en-US" dirty="0"/>
              <a:t>Variability in the water supply</a:t>
            </a:r>
          </a:p>
          <a:p>
            <a:pPr lvl="3"/>
            <a:r>
              <a:rPr lang="en-US" dirty="0"/>
              <a:t>Two approaches: </a:t>
            </a:r>
          </a:p>
          <a:p>
            <a:pPr lvl="4"/>
            <a:r>
              <a:rPr lang="en-US" dirty="0"/>
              <a:t>Proportionate to stream flow </a:t>
            </a:r>
          </a:p>
          <a:p>
            <a:pPr lvl="4"/>
            <a:r>
              <a:rPr lang="en-US" dirty="0"/>
              <a:t>Seniority in taking specified volumes</a:t>
            </a:r>
          </a:p>
          <a:p>
            <a:pPr lvl="2"/>
            <a:r>
              <a:rPr lang="en-US" dirty="0"/>
              <a:t>Treatment of return flows</a:t>
            </a:r>
          </a:p>
          <a:p>
            <a:r>
              <a:rPr lang="en-US" dirty="0"/>
              <a:t>Examples of use of water markets while limited are expanding around the world: Chile, India, Mexico, Pakistan</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4400" dirty="0"/>
              <a:t>Water Grab Game</a:t>
            </a:r>
            <a:br>
              <a:rPr lang="en-US" sz="4400" dirty="0"/>
            </a:br>
            <a:r>
              <a:rPr lang="en-US" sz="4400" dirty="0"/>
              <a:t>No Conflict: 1 Farm</a:t>
            </a:r>
          </a:p>
        </p:txBody>
      </p:sp>
      <p:sp>
        <p:nvSpPr>
          <p:cNvPr id="3" name="Content Placeholder 2"/>
          <p:cNvSpPr>
            <a:spLocks noGrp="1"/>
          </p:cNvSpPr>
          <p:nvPr>
            <p:ph idx="1"/>
          </p:nvPr>
        </p:nvSpPr>
        <p:spPr/>
        <p:txBody>
          <a:bodyPr/>
          <a:lstStyle/>
          <a:p>
            <a:pPr>
              <a:buNone/>
            </a:pPr>
            <a:endParaRPr lang="en-US" dirty="0"/>
          </a:p>
          <a:p>
            <a:pPr>
              <a:buNone/>
            </a:pPr>
            <a:endParaRPr lang="en-US" dirty="0"/>
          </a:p>
          <a:p>
            <a:pPr>
              <a:buNone/>
            </a:pPr>
            <a:r>
              <a:rPr lang="en-US" dirty="0"/>
              <a:t>                         </a:t>
            </a:r>
          </a:p>
          <a:p>
            <a:pPr>
              <a:buNone/>
            </a:pPr>
            <a:r>
              <a:rPr lang="en-US" dirty="0"/>
              <a:t>                              Farm</a:t>
            </a:r>
          </a:p>
          <a:p>
            <a:pPr>
              <a:buNone/>
            </a:pPr>
            <a:r>
              <a:rPr lang="en-US" dirty="0"/>
              <a:t>        River           </a:t>
            </a:r>
          </a:p>
        </p:txBody>
      </p:sp>
      <p:sp>
        <p:nvSpPr>
          <p:cNvPr id="5" name="Freeform 4"/>
          <p:cNvSpPr/>
          <p:nvPr/>
        </p:nvSpPr>
        <p:spPr>
          <a:xfrm>
            <a:off x="465083" y="3413235"/>
            <a:ext cx="8229600" cy="1395248"/>
          </a:xfrm>
          <a:custGeom>
            <a:avLst/>
            <a:gdLst>
              <a:gd name="connsiteX0" fmla="*/ 0 w 8229600"/>
              <a:gd name="connsiteY0" fmla="*/ 228599 h 1395248"/>
              <a:gd name="connsiteX1" fmla="*/ 110358 w 8229600"/>
              <a:gd name="connsiteY1" fmla="*/ 126124 h 1395248"/>
              <a:gd name="connsiteX2" fmla="*/ 346841 w 8229600"/>
              <a:gd name="connsiteY2" fmla="*/ 236482 h 1395248"/>
              <a:gd name="connsiteX3" fmla="*/ 851338 w 8229600"/>
              <a:gd name="connsiteY3" fmla="*/ 307427 h 1395248"/>
              <a:gd name="connsiteX4" fmla="*/ 1686910 w 8229600"/>
              <a:gd name="connsiteY4" fmla="*/ 15765 h 1395248"/>
              <a:gd name="connsiteX5" fmla="*/ 2459420 w 8229600"/>
              <a:gd name="connsiteY5" fmla="*/ 402020 h 1395248"/>
              <a:gd name="connsiteX6" fmla="*/ 3074276 w 8229600"/>
              <a:gd name="connsiteY6" fmla="*/ 945931 h 1395248"/>
              <a:gd name="connsiteX7" fmla="*/ 4469524 w 8229600"/>
              <a:gd name="connsiteY7" fmla="*/ 86710 h 1395248"/>
              <a:gd name="connsiteX8" fmla="*/ 5620407 w 8229600"/>
              <a:gd name="connsiteY8" fmla="*/ 504496 h 1395248"/>
              <a:gd name="connsiteX9" fmla="*/ 6479627 w 8229600"/>
              <a:gd name="connsiteY9" fmla="*/ 993227 h 1395248"/>
              <a:gd name="connsiteX10" fmla="*/ 6818586 w 8229600"/>
              <a:gd name="connsiteY10" fmla="*/ 417786 h 1395248"/>
              <a:gd name="connsiteX11" fmla="*/ 7425558 w 8229600"/>
              <a:gd name="connsiteY11" fmla="*/ 827689 h 1395248"/>
              <a:gd name="connsiteX12" fmla="*/ 7764517 w 8229600"/>
              <a:gd name="connsiteY12" fmla="*/ 1001110 h 1395248"/>
              <a:gd name="connsiteX13" fmla="*/ 8229600 w 8229600"/>
              <a:gd name="connsiteY13" fmla="*/ 1395248 h 13952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8229600" h="1395248">
                <a:moveTo>
                  <a:pt x="0" y="228599"/>
                </a:moveTo>
                <a:cubicBezTo>
                  <a:pt x="26275" y="176704"/>
                  <a:pt x="52551" y="124810"/>
                  <a:pt x="110358" y="126124"/>
                </a:cubicBezTo>
                <a:cubicBezTo>
                  <a:pt x="168165" y="127438"/>
                  <a:pt x="223344" y="206265"/>
                  <a:pt x="346841" y="236482"/>
                </a:cubicBezTo>
                <a:cubicBezTo>
                  <a:pt x="470338" y="266699"/>
                  <a:pt x="627993" y="344213"/>
                  <a:pt x="851338" y="307427"/>
                </a:cubicBezTo>
                <a:cubicBezTo>
                  <a:pt x="1074683" y="270641"/>
                  <a:pt x="1418896" y="0"/>
                  <a:pt x="1686910" y="15765"/>
                </a:cubicBezTo>
                <a:cubicBezTo>
                  <a:pt x="1954924" y="31530"/>
                  <a:pt x="2228192" y="246992"/>
                  <a:pt x="2459420" y="402020"/>
                </a:cubicBezTo>
                <a:cubicBezTo>
                  <a:pt x="2690648" y="557048"/>
                  <a:pt x="2739259" y="998483"/>
                  <a:pt x="3074276" y="945931"/>
                </a:cubicBezTo>
                <a:cubicBezTo>
                  <a:pt x="3409293" y="893379"/>
                  <a:pt x="4045169" y="160283"/>
                  <a:pt x="4469524" y="86710"/>
                </a:cubicBezTo>
                <a:cubicBezTo>
                  <a:pt x="4893879" y="13138"/>
                  <a:pt x="5285390" y="353410"/>
                  <a:pt x="5620407" y="504496"/>
                </a:cubicBezTo>
                <a:cubicBezTo>
                  <a:pt x="5955424" y="655582"/>
                  <a:pt x="6279931" y="1007679"/>
                  <a:pt x="6479627" y="993227"/>
                </a:cubicBezTo>
                <a:cubicBezTo>
                  <a:pt x="6679323" y="978775"/>
                  <a:pt x="6660931" y="445376"/>
                  <a:pt x="6818586" y="417786"/>
                </a:cubicBezTo>
                <a:cubicBezTo>
                  <a:pt x="6976241" y="390196"/>
                  <a:pt x="7267903" y="730468"/>
                  <a:pt x="7425558" y="827689"/>
                </a:cubicBezTo>
                <a:cubicBezTo>
                  <a:pt x="7583213" y="924910"/>
                  <a:pt x="7630510" y="906517"/>
                  <a:pt x="7764517" y="1001110"/>
                </a:cubicBezTo>
                <a:cubicBezTo>
                  <a:pt x="7898524" y="1095703"/>
                  <a:pt x="8064062" y="1245475"/>
                  <a:pt x="8229600" y="1395248"/>
                </a:cubicBezTo>
              </a:path>
            </a:pathLst>
          </a:cu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6" name="Freeform 5"/>
          <p:cNvSpPr/>
          <p:nvPr/>
        </p:nvSpPr>
        <p:spPr>
          <a:xfrm>
            <a:off x="465083" y="3919045"/>
            <a:ext cx="8221717" cy="1575238"/>
          </a:xfrm>
          <a:custGeom>
            <a:avLst/>
            <a:gdLst>
              <a:gd name="connsiteX0" fmla="*/ 0 w 8221717"/>
              <a:gd name="connsiteY0" fmla="*/ 369176 h 1575238"/>
              <a:gd name="connsiteX1" fmla="*/ 181303 w 8221717"/>
              <a:gd name="connsiteY1" fmla="*/ 274583 h 1575238"/>
              <a:gd name="connsiteX2" fmla="*/ 197069 w 8221717"/>
              <a:gd name="connsiteY2" fmla="*/ 274583 h 1575238"/>
              <a:gd name="connsiteX3" fmla="*/ 543910 w 8221717"/>
              <a:gd name="connsiteY3" fmla="*/ 156341 h 1575238"/>
              <a:gd name="connsiteX4" fmla="*/ 851338 w 8221717"/>
              <a:gd name="connsiteY4" fmla="*/ 377058 h 1575238"/>
              <a:gd name="connsiteX5" fmla="*/ 1505607 w 8221717"/>
              <a:gd name="connsiteY5" fmla="*/ 243052 h 1575238"/>
              <a:gd name="connsiteX6" fmla="*/ 1954924 w 8221717"/>
              <a:gd name="connsiteY6" fmla="*/ 140576 h 1575238"/>
              <a:gd name="connsiteX7" fmla="*/ 2270234 w 8221717"/>
              <a:gd name="connsiteY7" fmla="*/ 645072 h 1575238"/>
              <a:gd name="connsiteX8" fmla="*/ 2475186 w 8221717"/>
              <a:gd name="connsiteY8" fmla="*/ 865789 h 1575238"/>
              <a:gd name="connsiteX9" fmla="*/ 3042745 w 8221717"/>
              <a:gd name="connsiteY9" fmla="*/ 944617 h 1575238"/>
              <a:gd name="connsiteX10" fmla="*/ 3468414 w 8221717"/>
              <a:gd name="connsiteY10" fmla="*/ 755431 h 1575238"/>
              <a:gd name="connsiteX11" fmla="*/ 4792717 w 8221717"/>
              <a:gd name="connsiteY11" fmla="*/ 53865 h 1575238"/>
              <a:gd name="connsiteX12" fmla="*/ 5415455 w 8221717"/>
              <a:gd name="connsiteY12" fmla="*/ 432238 h 1575238"/>
              <a:gd name="connsiteX13" fmla="*/ 5754414 w 8221717"/>
              <a:gd name="connsiteY13" fmla="*/ 1188983 h 1575238"/>
              <a:gd name="connsiteX14" fmla="*/ 6739758 w 8221717"/>
              <a:gd name="connsiteY14" fmla="*/ 716017 h 1575238"/>
              <a:gd name="connsiteX15" fmla="*/ 7070834 w 8221717"/>
              <a:gd name="connsiteY15" fmla="*/ 416472 h 1575238"/>
              <a:gd name="connsiteX16" fmla="*/ 7512269 w 8221717"/>
              <a:gd name="connsiteY16" fmla="*/ 1047093 h 1575238"/>
              <a:gd name="connsiteX17" fmla="*/ 7725103 w 8221717"/>
              <a:gd name="connsiteY17" fmla="*/ 1094389 h 1575238"/>
              <a:gd name="connsiteX18" fmla="*/ 8221717 w 8221717"/>
              <a:gd name="connsiteY18" fmla="*/ 1575238 h 15752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8221717" h="1575238">
                <a:moveTo>
                  <a:pt x="0" y="369176"/>
                </a:moveTo>
                <a:lnTo>
                  <a:pt x="181303" y="274583"/>
                </a:lnTo>
                <a:cubicBezTo>
                  <a:pt x="214148" y="258818"/>
                  <a:pt x="136635" y="294290"/>
                  <a:pt x="197069" y="274583"/>
                </a:cubicBezTo>
                <a:cubicBezTo>
                  <a:pt x="257503" y="254876"/>
                  <a:pt x="434865" y="139262"/>
                  <a:pt x="543910" y="156341"/>
                </a:cubicBezTo>
                <a:cubicBezTo>
                  <a:pt x="652955" y="173420"/>
                  <a:pt x="691055" y="362606"/>
                  <a:pt x="851338" y="377058"/>
                </a:cubicBezTo>
                <a:cubicBezTo>
                  <a:pt x="1011621" y="391510"/>
                  <a:pt x="1321676" y="282466"/>
                  <a:pt x="1505607" y="243052"/>
                </a:cubicBezTo>
                <a:cubicBezTo>
                  <a:pt x="1689538" y="203638"/>
                  <a:pt x="1827486" y="73573"/>
                  <a:pt x="1954924" y="140576"/>
                </a:cubicBezTo>
                <a:cubicBezTo>
                  <a:pt x="2082362" y="207579"/>
                  <a:pt x="2183524" y="524203"/>
                  <a:pt x="2270234" y="645072"/>
                </a:cubicBezTo>
                <a:cubicBezTo>
                  <a:pt x="2356944" y="765941"/>
                  <a:pt x="2346434" y="815865"/>
                  <a:pt x="2475186" y="865789"/>
                </a:cubicBezTo>
                <a:cubicBezTo>
                  <a:pt x="2603938" y="915713"/>
                  <a:pt x="2877207" y="963010"/>
                  <a:pt x="3042745" y="944617"/>
                </a:cubicBezTo>
                <a:cubicBezTo>
                  <a:pt x="3208283" y="926224"/>
                  <a:pt x="3176752" y="903890"/>
                  <a:pt x="3468414" y="755431"/>
                </a:cubicBezTo>
                <a:cubicBezTo>
                  <a:pt x="3760076" y="606972"/>
                  <a:pt x="4468210" y="107730"/>
                  <a:pt x="4792717" y="53865"/>
                </a:cubicBezTo>
                <a:cubicBezTo>
                  <a:pt x="5117224" y="0"/>
                  <a:pt x="5255172" y="243052"/>
                  <a:pt x="5415455" y="432238"/>
                </a:cubicBezTo>
                <a:cubicBezTo>
                  <a:pt x="5575738" y="621424"/>
                  <a:pt x="5533697" y="1141687"/>
                  <a:pt x="5754414" y="1188983"/>
                </a:cubicBezTo>
                <a:cubicBezTo>
                  <a:pt x="5975131" y="1236279"/>
                  <a:pt x="6520355" y="844769"/>
                  <a:pt x="6739758" y="716017"/>
                </a:cubicBezTo>
                <a:cubicBezTo>
                  <a:pt x="6959161" y="587265"/>
                  <a:pt x="6942082" y="361293"/>
                  <a:pt x="7070834" y="416472"/>
                </a:cubicBezTo>
                <a:cubicBezTo>
                  <a:pt x="7199586" y="471651"/>
                  <a:pt x="7403224" y="934107"/>
                  <a:pt x="7512269" y="1047093"/>
                </a:cubicBezTo>
                <a:cubicBezTo>
                  <a:pt x="7621314" y="1160079"/>
                  <a:pt x="7606862" y="1006365"/>
                  <a:pt x="7725103" y="1094389"/>
                </a:cubicBezTo>
                <a:cubicBezTo>
                  <a:pt x="7843344" y="1182413"/>
                  <a:pt x="8032530" y="1378825"/>
                  <a:pt x="8221717" y="1575238"/>
                </a:cubicBezTo>
              </a:path>
            </a:pathLst>
          </a:cu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7" name="Freeform 6"/>
          <p:cNvSpPr/>
          <p:nvPr/>
        </p:nvSpPr>
        <p:spPr>
          <a:xfrm>
            <a:off x="1534510" y="2542190"/>
            <a:ext cx="3778469" cy="1005051"/>
          </a:xfrm>
          <a:custGeom>
            <a:avLst/>
            <a:gdLst>
              <a:gd name="connsiteX0" fmla="*/ 767256 w 3778469"/>
              <a:gd name="connsiteY0" fmla="*/ 910458 h 1005051"/>
              <a:gd name="connsiteX1" fmla="*/ 633249 w 3778469"/>
              <a:gd name="connsiteY1" fmla="*/ 579382 h 1005051"/>
              <a:gd name="connsiteX2" fmla="*/ 183931 w 3778469"/>
              <a:gd name="connsiteY2" fmla="*/ 327134 h 1005051"/>
              <a:gd name="connsiteX3" fmla="*/ 1736835 w 3778469"/>
              <a:gd name="connsiteY3" fmla="*/ 571500 h 1005051"/>
              <a:gd name="connsiteX4" fmla="*/ 2320159 w 3778469"/>
              <a:gd name="connsiteY4" fmla="*/ 11824 h 1005051"/>
              <a:gd name="connsiteX5" fmla="*/ 2848304 w 3778469"/>
              <a:gd name="connsiteY5" fmla="*/ 642444 h 1005051"/>
              <a:gd name="connsiteX6" fmla="*/ 3092669 w 3778469"/>
              <a:gd name="connsiteY6" fmla="*/ 145831 h 1005051"/>
              <a:gd name="connsiteX7" fmla="*/ 3778469 w 3778469"/>
              <a:gd name="connsiteY7" fmla="*/ 1005051 h 10050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778469" h="1005051">
                <a:moveTo>
                  <a:pt x="767256" y="910458"/>
                </a:moveTo>
                <a:cubicBezTo>
                  <a:pt x="748863" y="793530"/>
                  <a:pt x="730470" y="676603"/>
                  <a:pt x="633249" y="579382"/>
                </a:cubicBezTo>
                <a:cubicBezTo>
                  <a:pt x="536028" y="482161"/>
                  <a:pt x="0" y="328448"/>
                  <a:pt x="183931" y="327134"/>
                </a:cubicBezTo>
                <a:cubicBezTo>
                  <a:pt x="367862" y="325820"/>
                  <a:pt x="1380797" y="624052"/>
                  <a:pt x="1736835" y="571500"/>
                </a:cubicBezTo>
                <a:cubicBezTo>
                  <a:pt x="2092873" y="518948"/>
                  <a:pt x="2134914" y="0"/>
                  <a:pt x="2320159" y="11824"/>
                </a:cubicBezTo>
                <a:cubicBezTo>
                  <a:pt x="2505404" y="23648"/>
                  <a:pt x="2719552" y="620110"/>
                  <a:pt x="2848304" y="642444"/>
                </a:cubicBezTo>
                <a:cubicBezTo>
                  <a:pt x="2977056" y="664778"/>
                  <a:pt x="2937642" y="85397"/>
                  <a:pt x="3092669" y="145831"/>
                </a:cubicBezTo>
                <a:cubicBezTo>
                  <a:pt x="3247696" y="206265"/>
                  <a:pt x="3513082" y="605658"/>
                  <a:pt x="3778469" y="1005051"/>
                </a:cubicBezTo>
              </a:path>
            </a:pathLst>
          </a:cu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8" name="Right Arrow 7"/>
          <p:cNvSpPr/>
          <p:nvPr/>
        </p:nvSpPr>
        <p:spPr>
          <a:xfrm>
            <a:off x="3048000" y="4419600"/>
            <a:ext cx="609600" cy="3048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886712"/>
          </a:xfrm>
        </p:spPr>
        <p:txBody>
          <a:bodyPr>
            <a:noAutofit/>
          </a:bodyPr>
          <a:lstStyle/>
          <a:p>
            <a:pPr algn="ctr"/>
            <a:r>
              <a:rPr lang="en-US" sz="3600" dirty="0"/>
              <a:t>Adams, </a:t>
            </a:r>
            <a:r>
              <a:rPr lang="en-US" sz="3600" dirty="0" err="1"/>
              <a:t>Rausser</a:t>
            </a:r>
            <a:r>
              <a:rPr lang="en-US" sz="3600" dirty="0"/>
              <a:t> &amp; Simon (JEBO, 1996)</a:t>
            </a:r>
            <a:br>
              <a:rPr lang="en-US" sz="3600" dirty="0"/>
            </a:br>
            <a:r>
              <a:rPr lang="en-US" sz="3600" dirty="0"/>
              <a:t>Modeling Multilateral Negotiations</a:t>
            </a:r>
            <a:br>
              <a:rPr lang="en-US" sz="3600" dirty="0"/>
            </a:br>
            <a:r>
              <a:rPr lang="en-US" sz="3600" dirty="0"/>
              <a:t>An Application to California Water Policy</a:t>
            </a:r>
          </a:p>
        </p:txBody>
      </p:sp>
      <p:sp>
        <p:nvSpPr>
          <p:cNvPr id="3" name="Content Placeholder 2"/>
          <p:cNvSpPr>
            <a:spLocks noGrp="1"/>
          </p:cNvSpPr>
          <p:nvPr>
            <p:ph idx="1"/>
          </p:nvPr>
        </p:nvSpPr>
        <p:spPr>
          <a:xfrm>
            <a:off x="457200" y="2667000"/>
            <a:ext cx="8229600" cy="3657600"/>
          </a:xfrm>
        </p:spPr>
        <p:txBody>
          <a:bodyPr>
            <a:normAutofit fontScale="92500" lnSpcReduction="20000"/>
          </a:bodyPr>
          <a:lstStyle/>
          <a:p>
            <a:r>
              <a:rPr lang="en-US" dirty="0"/>
              <a:t>Try to capture key features of large messy policy negotiations between interested parties</a:t>
            </a:r>
          </a:p>
          <a:p>
            <a:r>
              <a:rPr lang="en-US" dirty="0"/>
              <a:t>Key feature 1: regulator can impose solution if parties do not agree. Solution may be undesirable to all.</a:t>
            </a:r>
          </a:p>
          <a:p>
            <a:r>
              <a:rPr lang="en-US" dirty="0"/>
              <a:t>Key feature 2: multiple parties</a:t>
            </a:r>
          </a:p>
          <a:p>
            <a:r>
              <a:rPr lang="en-US" dirty="0"/>
              <a:t>Key feature 3: policy is multidimensional </a:t>
            </a:r>
          </a:p>
          <a:p>
            <a:r>
              <a:rPr lang="en-US" dirty="0"/>
              <a:t>Key feature 4: negotiations are multi-period</a:t>
            </a:r>
          </a:p>
          <a:p>
            <a:r>
              <a:rPr lang="en-US" dirty="0"/>
              <a:t>Key feature 5: parties agree on ground rules for talks</a:t>
            </a:r>
          </a:p>
          <a:p>
            <a:r>
              <a:rPr lang="en-US" dirty="0"/>
              <a:t>Key feature 6: some parties have more influence</a:t>
            </a:r>
          </a:p>
          <a:p>
            <a:r>
              <a:rPr lang="en-US" dirty="0"/>
              <a:t>Key feature 7: each party represents larger set of members</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0000" lnSpcReduction="20000"/>
          </a:bodyPr>
          <a:lstStyle/>
          <a:p>
            <a:r>
              <a:rPr lang="en-US" dirty="0"/>
              <a:t>Three parties</a:t>
            </a:r>
          </a:p>
          <a:p>
            <a:pPr lvl="1"/>
            <a:r>
              <a:rPr lang="en-US" dirty="0"/>
              <a:t>Agricultural water districts/irrigators</a:t>
            </a:r>
          </a:p>
          <a:p>
            <a:pPr lvl="1"/>
            <a:r>
              <a:rPr lang="en-US" dirty="0"/>
              <a:t>Urban water districts/consumers/industry</a:t>
            </a:r>
          </a:p>
          <a:p>
            <a:pPr lvl="1"/>
            <a:r>
              <a:rPr lang="en-US" dirty="0"/>
              <a:t>Environmental groups</a:t>
            </a:r>
          </a:p>
          <a:p>
            <a:r>
              <a:rPr lang="en-US" dirty="0"/>
              <a:t>Agriculture</a:t>
            </a:r>
          </a:p>
          <a:p>
            <a:pPr lvl="1"/>
            <a:r>
              <a:rPr lang="en-US" dirty="0"/>
              <a:t>Strongly oppose water for environment</a:t>
            </a:r>
          </a:p>
          <a:p>
            <a:pPr lvl="1"/>
            <a:r>
              <a:rPr lang="en-US" dirty="0"/>
              <a:t>Wants more infrastructure</a:t>
            </a:r>
          </a:p>
          <a:p>
            <a:pPr lvl="1"/>
            <a:r>
              <a:rPr lang="en-US" dirty="0"/>
              <a:t>Weakly oppose water markets</a:t>
            </a:r>
          </a:p>
          <a:p>
            <a:r>
              <a:rPr lang="en-US" dirty="0"/>
              <a:t>Urban</a:t>
            </a:r>
          </a:p>
          <a:p>
            <a:pPr lvl="1"/>
            <a:r>
              <a:rPr lang="en-US" dirty="0"/>
              <a:t>Strongly favors water markets</a:t>
            </a:r>
          </a:p>
          <a:p>
            <a:pPr lvl="1"/>
            <a:r>
              <a:rPr lang="en-US" dirty="0"/>
              <a:t>Wants more infrastructure</a:t>
            </a:r>
          </a:p>
          <a:p>
            <a:pPr lvl="1"/>
            <a:r>
              <a:rPr lang="en-US" dirty="0"/>
              <a:t>Weakly opposes water for the environment</a:t>
            </a:r>
          </a:p>
          <a:p>
            <a:r>
              <a:rPr lang="en-US" dirty="0"/>
              <a:t>Environmentalists</a:t>
            </a:r>
          </a:p>
          <a:p>
            <a:pPr lvl="1"/>
            <a:r>
              <a:rPr lang="en-US" dirty="0"/>
              <a:t>Strongly favors water for the environment</a:t>
            </a:r>
          </a:p>
          <a:p>
            <a:pPr lvl="1"/>
            <a:r>
              <a:rPr lang="en-US" dirty="0"/>
              <a:t>Opposes infrastructure</a:t>
            </a:r>
          </a:p>
          <a:p>
            <a:pPr lvl="1"/>
            <a:r>
              <a:rPr lang="en-US" dirty="0"/>
              <a:t>Weakly opposes water markets</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dirty="0"/>
              <a:t>Analysis Plan</a:t>
            </a:r>
          </a:p>
        </p:txBody>
      </p:sp>
      <p:sp>
        <p:nvSpPr>
          <p:cNvPr id="3" name="Content Placeholder 2"/>
          <p:cNvSpPr>
            <a:spLocks noGrp="1"/>
          </p:cNvSpPr>
          <p:nvPr>
            <p:ph idx="1"/>
          </p:nvPr>
        </p:nvSpPr>
        <p:spPr/>
        <p:txBody>
          <a:bodyPr/>
          <a:lstStyle/>
          <a:p>
            <a:r>
              <a:rPr lang="en-US" dirty="0"/>
              <a:t>Objective: look at how features of the game influence outcomes using simulation</a:t>
            </a:r>
          </a:p>
          <a:p>
            <a:r>
              <a:rPr lang="en-US" dirty="0"/>
              <a:t>Set-up</a:t>
            </a:r>
          </a:p>
          <a:p>
            <a:pPr lvl="1"/>
            <a:r>
              <a:rPr lang="en-US" dirty="0"/>
              <a:t>Define utility function/parameters</a:t>
            </a:r>
          </a:p>
          <a:p>
            <a:pPr lvl="1"/>
            <a:r>
              <a:rPr lang="en-US" dirty="0"/>
              <a:t>Define negotiating range/parameters</a:t>
            </a:r>
          </a:p>
          <a:p>
            <a:pPr lvl="1"/>
            <a:r>
              <a:rPr lang="en-US" dirty="0"/>
              <a:t>Define outside solution/parameters</a:t>
            </a:r>
          </a:p>
          <a:p>
            <a:pPr lvl="1"/>
            <a:r>
              <a:rPr lang="en-US" dirty="0"/>
              <a:t>Vary key parameters</a:t>
            </a:r>
          </a:p>
          <a:p>
            <a:pPr>
              <a:buNone/>
            </a:pPr>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pic>
        <p:nvPicPr>
          <p:cNvPr id="2050" name="Picture 2"/>
          <p:cNvPicPr>
            <a:picLocks noGrp="1" noChangeAspect="1" noChangeArrowheads="1"/>
          </p:cNvPicPr>
          <p:nvPr>
            <p:ph idx="1"/>
          </p:nvPr>
        </p:nvPicPr>
        <p:blipFill>
          <a:blip r:embed="rId2"/>
          <a:srcRect/>
          <a:stretch>
            <a:fillRect/>
          </a:stretch>
        </p:blipFill>
        <p:spPr bwMode="auto">
          <a:xfrm>
            <a:off x="817223" y="1935163"/>
            <a:ext cx="7509554" cy="4389437"/>
          </a:xfrm>
          <a:prstGeom prst="rect">
            <a:avLst/>
          </a:prstGeom>
          <a:noFill/>
          <a:ln w="9525">
            <a:noFill/>
            <a:miter lim="800000"/>
            <a:headEnd/>
            <a:tailEnd/>
          </a:ln>
          <a:effectLst/>
        </p:spPr>
      </p:pic>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286512"/>
          </a:xfrm>
        </p:spPr>
        <p:txBody>
          <a:bodyPr>
            <a:normAutofit fontScale="90000"/>
          </a:bodyPr>
          <a:lstStyle/>
          <a:p>
            <a:endParaRPr lang="en-US" dirty="0"/>
          </a:p>
        </p:txBody>
      </p:sp>
      <p:pic>
        <p:nvPicPr>
          <p:cNvPr id="3074" name="Picture 2"/>
          <p:cNvPicPr>
            <a:picLocks noGrp="1" noChangeAspect="1" noChangeArrowheads="1"/>
          </p:cNvPicPr>
          <p:nvPr>
            <p:ph idx="1"/>
          </p:nvPr>
        </p:nvPicPr>
        <p:blipFill>
          <a:blip r:embed="rId2"/>
          <a:srcRect/>
          <a:stretch>
            <a:fillRect/>
          </a:stretch>
        </p:blipFill>
        <p:spPr bwMode="auto">
          <a:xfrm>
            <a:off x="827292" y="1034835"/>
            <a:ext cx="7402308" cy="5452402"/>
          </a:xfrm>
          <a:prstGeom prst="rect">
            <a:avLst/>
          </a:prstGeom>
          <a:noFill/>
          <a:ln w="9525">
            <a:noFill/>
            <a:miter lim="800000"/>
            <a:headEnd/>
            <a:tailEnd/>
          </a:ln>
          <a:effectLst/>
        </p:spPr>
      </p:pic>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400" dirty="0"/>
              <a:t>Basic Results</a:t>
            </a:r>
          </a:p>
        </p:txBody>
      </p:sp>
      <p:sp>
        <p:nvSpPr>
          <p:cNvPr id="3" name="Content Placeholder 2"/>
          <p:cNvSpPr>
            <a:spLocks noGrp="1"/>
          </p:cNvSpPr>
          <p:nvPr>
            <p:ph idx="1"/>
          </p:nvPr>
        </p:nvSpPr>
        <p:spPr/>
        <p:txBody>
          <a:bodyPr>
            <a:normAutofit lnSpcReduction="10000"/>
          </a:bodyPr>
          <a:lstStyle/>
          <a:p>
            <a:r>
              <a:rPr lang="en-US" dirty="0"/>
              <a:t>Expanding the negotiating space can</a:t>
            </a:r>
          </a:p>
          <a:p>
            <a:pPr lvl="1"/>
            <a:r>
              <a:rPr lang="en-US" dirty="0"/>
              <a:t>Make agreement more likely</a:t>
            </a:r>
          </a:p>
          <a:p>
            <a:pPr lvl="1"/>
            <a:r>
              <a:rPr lang="en-US" dirty="0"/>
              <a:t>Lower or raise utility of all actors </a:t>
            </a:r>
          </a:p>
          <a:p>
            <a:r>
              <a:rPr lang="en-US" dirty="0"/>
              <a:t>Shifting the disagreement point toward one actor’s ideal point strengthen their bargaining power</a:t>
            </a:r>
          </a:p>
          <a:p>
            <a:r>
              <a:rPr lang="en-US" dirty="0"/>
              <a:t>Heterogeneity in a party’s members positions weakens that party’s bargaining power if they can defect. </a:t>
            </a:r>
          </a:p>
          <a:p>
            <a:r>
              <a:rPr lang="en-US" dirty="0"/>
              <a:t>Ability of party to make proposals and their sequence can be important</a:t>
            </a:r>
          </a:p>
          <a:p>
            <a:r>
              <a:rPr lang="en-US" dirty="0"/>
              <a:t>Agreement often possible</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734312"/>
          </a:xfrm>
        </p:spPr>
        <p:txBody>
          <a:bodyPr>
            <a:noAutofit/>
          </a:bodyPr>
          <a:lstStyle/>
          <a:p>
            <a:pPr algn="ctr"/>
            <a:r>
              <a:rPr lang="en-US" sz="3200" dirty="0"/>
              <a:t>Murphy, Dinar, </a:t>
            </a:r>
            <a:r>
              <a:rPr lang="en-US" sz="3200" dirty="0" err="1"/>
              <a:t>Howitt</a:t>
            </a:r>
            <a:r>
              <a:rPr lang="en-US" sz="3200" dirty="0"/>
              <a:t>, </a:t>
            </a:r>
            <a:r>
              <a:rPr lang="en-US" sz="3200" dirty="0" err="1"/>
              <a:t>Rassenti</a:t>
            </a:r>
            <a:r>
              <a:rPr lang="en-US" sz="3200" dirty="0"/>
              <a:t> &amp; Smith </a:t>
            </a:r>
            <a:br>
              <a:rPr lang="en-US" sz="3200" dirty="0"/>
            </a:br>
            <a:r>
              <a:rPr lang="en-US" sz="3200" dirty="0"/>
              <a:t>Design of ‘Smart’ Water Market Institutions Using Laboratory Experiments (ERE, 2000)</a:t>
            </a:r>
          </a:p>
        </p:txBody>
      </p:sp>
      <p:sp>
        <p:nvSpPr>
          <p:cNvPr id="3" name="Content Placeholder 2"/>
          <p:cNvSpPr>
            <a:spLocks noGrp="1"/>
          </p:cNvSpPr>
          <p:nvPr>
            <p:ph idx="1"/>
          </p:nvPr>
        </p:nvSpPr>
        <p:spPr>
          <a:xfrm>
            <a:off x="457200" y="2590800"/>
            <a:ext cx="8229600" cy="3886200"/>
          </a:xfrm>
        </p:spPr>
        <p:txBody>
          <a:bodyPr>
            <a:normAutofit fontScale="92500" lnSpcReduction="20000"/>
          </a:bodyPr>
          <a:lstStyle/>
          <a:p>
            <a:r>
              <a:rPr lang="en-US" dirty="0"/>
              <a:t>Use the smart market concept of McCabe, </a:t>
            </a:r>
            <a:r>
              <a:rPr lang="en-US" dirty="0" err="1"/>
              <a:t>Rassenti</a:t>
            </a:r>
            <a:r>
              <a:rPr lang="en-US" dirty="0"/>
              <a:t> and Smith (Science, 1991)</a:t>
            </a:r>
          </a:p>
          <a:p>
            <a:pPr lvl="1"/>
            <a:r>
              <a:rPr lang="en-US" dirty="0"/>
              <a:t>Computer solves for outcome given participant input</a:t>
            </a:r>
          </a:p>
          <a:p>
            <a:pPr lvl="1"/>
            <a:r>
              <a:rPr lang="en-US" dirty="0"/>
              <a:t>Technological constraints and information availability important</a:t>
            </a:r>
          </a:p>
          <a:p>
            <a:r>
              <a:rPr lang="en-US" dirty="0"/>
              <a:t>Uniform double price auction provides market clearing price. </a:t>
            </a:r>
          </a:p>
          <a:p>
            <a:r>
              <a:rPr lang="en-US" dirty="0"/>
              <a:t>Ability to query for information/prices up to time market closes</a:t>
            </a:r>
          </a:p>
          <a:p>
            <a:r>
              <a:rPr lang="en-US" dirty="0"/>
              <a:t>Computer coordinates flow of water given submitted bids and maximizes total gain (without regard to agent identities) given those bids</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34112"/>
          </a:xfrm>
        </p:spPr>
        <p:txBody>
          <a:bodyPr>
            <a:normAutofit fontScale="90000"/>
          </a:bodyPr>
          <a:lstStyle/>
          <a:p>
            <a:endParaRPr lang="en-US" dirty="0"/>
          </a:p>
        </p:txBody>
      </p:sp>
      <p:sp>
        <p:nvSpPr>
          <p:cNvPr id="3" name="Content Placeholder 2"/>
          <p:cNvSpPr>
            <a:spLocks noGrp="1"/>
          </p:cNvSpPr>
          <p:nvPr>
            <p:ph idx="1"/>
          </p:nvPr>
        </p:nvSpPr>
        <p:spPr>
          <a:xfrm>
            <a:off x="457200" y="1524000"/>
            <a:ext cx="8229600" cy="4800600"/>
          </a:xfrm>
        </p:spPr>
        <p:txBody>
          <a:bodyPr>
            <a:normAutofit lnSpcReduction="10000"/>
          </a:bodyPr>
          <a:lstStyle/>
          <a:p>
            <a:r>
              <a:rPr lang="en-US" dirty="0"/>
              <a:t>Three types of agents</a:t>
            </a:r>
          </a:p>
          <a:p>
            <a:pPr lvl="1"/>
            <a:r>
              <a:rPr lang="en-US" dirty="0"/>
              <a:t>Water buyers</a:t>
            </a:r>
          </a:p>
          <a:p>
            <a:pPr lvl="1"/>
            <a:r>
              <a:rPr lang="en-US" dirty="0"/>
              <a:t>Water sellers</a:t>
            </a:r>
          </a:p>
          <a:p>
            <a:pPr lvl="1"/>
            <a:r>
              <a:rPr lang="en-US" dirty="0"/>
              <a:t>Water transporters</a:t>
            </a:r>
          </a:p>
          <a:p>
            <a:r>
              <a:rPr lang="en-US" dirty="0"/>
              <a:t>Agents stylized representations of actual California water districts (e.g., San Diego)</a:t>
            </a:r>
          </a:p>
          <a:p>
            <a:r>
              <a:rPr lang="en-US" dirty="0"/>
              <a:t>Four agricultural water districts</a:t>
            </a:r>
          </a:p>
          <a:p>
            <a:pPr lvl="1"/>
            <a:r>
              <a:rPr lang="en-US" dirty="0"/>
              <a:t>Three with access to groundwater</a:t>
            </a:r>
          </a:p>
          <a:p>
            <a:r>
              <a:rPr lang="en-US" dirty="0"/>
              <a:t>Five urban water districts</a:t>
            </a:r>
          </a:p>
          <a:p>
            <a:r>
              <a:rPr lang="en-US" dirty="0"/>
              <a:t>Different representations of water conveyors</a:t>
            </a:r>
          </a:p>
          <a:p>
            <a:pPr lvl="1"/>
            <a:r>
              <a:rPr lang="en-US" dirty="0"/>
              <a:t>Monopoly versus competitive </a:t>
            </a:r>
          </a:p>
          <a:p>
            <a:endParaRPr lang="en-US"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dirty="0"/>
              <a:t>Moving Parts</a:t>
            </a:r>
          </a:p>
        </p:txBody>
      </p:sp>
      <p:sp>
        <p:nvSpPr>
          <p:cNvPr id="3" name="Content Placeholder 2"/>
          <p:cNvSpPr>
            <a:spLocks noGrp="1"/>
          </p:cNvSpPr>
          <p:nvPr>
            <p:ph idx="1"/>
          </p:nvPr>
        </p:nvSpPr>
        <p:spPr/>
        <p:txBody>
          <a:bodyPr>
            <a:normAutofit/>
          </a:bodyPr>
          <a:lstStyle/>
          <a:p>
            <a:r>
              <a:rPr lang="en-US" dirty="0"/>
              <a:t>Consumption of water</a:t>
            </a:r>
          </a:p>
          <a:p>
            <a:pPr lvl="1"/>
            <a:r>
              <a:rPr lang="en-US" dirty="0"/>
              <a:t>Agriculture</a:t>
            </a:r>
          </a:p>
          <a:p>
            <a:pPr lvl="1"/>
            <a:r>
              <a:rPr lang="en-US" dirty="0"/>
              <a:t>Urban</a:t>
            </a:r>
          </a:p>
          <a:p>
            <a:r>
              <a:rPr lang="en-US" dirty="0"/>
              <a:t>Supply of water</a:t>
            </a:r>
          </a:p>
          <a:p>
            <a:pPr lvl="1"/>
            <a:r>
              <a:rPr lang="en-US" dirty="0"/>
              <a:t>Surface water (stochastic supply)</a:t>
            </a:r>
          </a:p>
          <a:p>
            <a:pPr lvl="1"/>
            <a:r>
              <a:rPr lang="en-US" dirty="0"/>
              <a:t>Groundwater</a:t>
            </a:r>
          </a:p>
          <a:p>
            <a:r>
              <a:rPr lang="en-US" dirty="0"/>
              <a:t>Transportation of water</a:t>
            </a:r>
          </a:p>
          <a:p>
            <a:r>
              <a:rPr lang="en-US" dirty="0"/>
              <a:t>Constraints on environmental flows</a:t>
            </a:r>
          </a:p>
          <a:p>
            <a:r>
              <a:rPr lang="en-US" dirty="0"/>
              <a:t>Cost of conveying water</a:t>
            </a:r>
          </a:p>
          <a:p>
            <a:pPr>
              <a:buNone/>
            </a:pPr>
            <a:endParaRPr lang="en-US"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90600"/>
            <a:ext cx="8229600" cy="1143000"/>
          </a:xfrm>
        </p:spPr>
        <p:txBody>
          <a:bodyPr>
            <a:noAutofit/>
          </a:bodyPr>
          <a:lstStyle/>
          <a:p>
            <a:pPr algn="ctr"/>
            <a:r>
              <a:rPr lang="en-US" sz="4000" dirty="0"/>
              <a:t>Core of How Water Markets Work</a:t>
            </a:r>
            <a:br>
              <a:rPr lang="en-US" sz="4000" dirty="0"/>
            </a:br>
            <a:endParaRPr lang="en-US" sz="4000" dirty="0"/>
          </a:p>
        </p:txBody>
      </p:sp>
      <p:pic>
        <p:nvPicPr>
          <p:cNvPr id="1026" name="Picture 2"/>
          <p:cNvPicPr>
            <a:picLocks noGrp="1" noChangeAspect="1" noChangeArrowheads="1"/>
          </p:cNvPicPr>
          <p:nvPr>
            <p:ph idx="1"/>
          </p:nvPr>
        </p:nvPicPr>
        <p:blipFill>
          <a:blip r:embed="rId2"/>
          <a:srcRect/>
          <a:stretch>
            <a:fillRect/>
          </a:stretch>
        </p:blipFill>
        <p:spPr bwMode="auto">
          <a:xfrm>
            <a:off x="457200" y="2057401"/>
            <a:ext cx="8229600" cy="3754124"/>
          </a:xfrm>
          <a:prstGeom prst="rect">
            <a:avLst/>
          </a:prstGeom>
          <a:noFill/>
          <a:ln w="9525">
            <a:noFill/>
            <a:miter lim="800000"/>
            <a:headEnd/>
            <a:tailEnd/>
          </a:ln>
          <a:effec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1066800"/>
          </a:xfrm>
        </p:spPr>
        <p:txBody>
          <a:bodyPr>
            <a:normAutofit fontScale="90000"/>
          </a:bodyPr>
          <a:lstStyle/>
          <a:p>
            <a:pPr algn="ctr"/>
            <a:r>
              <a:rPr lang="en-US" sz="4400" dirty="0"/>
              <a:t>Water Grab Game</a:t>
            </a:r>
            <a:br>
              <a:rPr lang="en-US" sz="4400" dirty="0"/>
            </a:br>
            <a:r>
              <a:rPr lang="en-US" sz="4400" dirty="0"/>
              <a:t>How to Split the Water?</a:t>
            </a:r>
          </a:p>
        </p:txBody>
      </p:sp>
      <p:sp>
        <p:nvSpPr>
          <p:cNvPr id="3" name="Content Placeholder 2"/>
          <p:cNvSpPr>
            <a:spLocks noGrp="1"/>
          </p:cNvSpPr>
          <p:nvPr>
            <p:ph idx="1"/>
          </p:nvPr>
        </p:nvSpPr>
        <p:spPr>
          <a:xfrm>
            <a:off x="457200" y="1752600"/>
            <a:ext cx="8229600" cy="4800600"/>
          </a:xfrm>
        </p:spPr>
        <p:txBody>
          <a:bodyPr/>
          <a:lstStyle/>
          <a:p>
            <a:pPr>
              <a:buNone/>
            </a:pPr>
            <a:r>
              <a:rPr lang="en-US" sz="2000" dirty="0"/>
              <a:t>Options: (a) equally, (b) seniority (Farm 1), (c) position on river (Farm 2), (d) proportionate to river frontage or (e) land area, (f) political power</a:t>
            </a:r>
          </a:p>
          <a:p>
            <a:pPr>
              <a:buNone/>
            </a:pPr>
            <a:r>
              <a:rPr lang="en-US" dirty="0"/>
              <a:t>                         </a:t>
            </a:r>
          </a:p>
          <a:p>
            <a:pPr>
              <a:buNone/>
            </a:pPr>
            <a:r>
              <a:rPr lang="en-US" dirty="0"/>
              <a:t>                              </a:t>
            </a:r>
          </a:p>
          <a:p>
            <a:pPr>
              <a:buNone/>
            </a:pPr>
            <a:r>
              <a:rPr lang="en-US" dirty="0"/>
              <a:t>				Farm 1</a:t>
            </a:r>
          </a:p>
          <a:p>
            <a:pPr>
              <a:buNone/>
            </a:pPr>
            <a:r>
              <a:rPr lang="en-US" dirty="0"/>
              <a:t>        River </a:t>
            </a:r>
          </a:p>
          <a:p>
            <a:pPr>
              <a:buNone/>
            </a:pPr>
            <a:endParaRPr lang="en-US" dirty="0"/>
          </a:p>
          <a:p>
            <a:pPr>
              <a:buNone/>
            </a:pPr>
            <a:r>
              <a:rPr lang="en-US" dirty="0"/>
              <a:t>				</a:t>
            </a:r>
          </a:p>
          <a:p>
            <a:pPr>
              <a:buNone/>
            </a:pPr>
            <a:r>
              <a:rPr lang="en-US" dirty="0"/>
              <a:t>				Farm 2          </a:t>
            </a:r>
          </a:p>
        </p:txBody>
      </p:sp>
      <p:sp>
        <p:nvSpPr>
          <p:cNvPr id="5" name="Freeform 4"/>
          <p:cNvSpPr/>
          <p:nvPr/>
        </p:nvSpPr>
        <p:spPr>
          <a:xfrm>
            <a:off x="465083" y="3413235"/>
            <a:ext cx="8229600" cy="1395248"/>
          </a:xfrm>
          <a:custGeom>
            <a:avLst/>
            <a:gdLst>
              <a:gd name="connsiteX0" fmla="*/ 0 w 8229600"/>
              <a:gd name="connsiteY0" fmla="*/ 228599 h 1395248"/>
              <a:gd name="connsiteX1" fmla="*/ 110358 w 8229600"/>
              <a:gd name="connsiteY1" fmla="*/ 126124 h 1395248"/>
              <a:gd name="connsiteX2" fmla="*/ 346841 w 8229600"/>
              <a:gd name="connsiteY2" fmla="*/ 236482 h 1395248"/>
              <a:gd name="connsiteX3" fmla="*/ 851338 w 8229600"/>
              <a:gd name="connsiteY3" fmla="*/ 307427 h 1395248"/>
              <a:gd name="connsiteX4" fmla="*/ 1686910 w 8229600"/>
              <a:gd name="connsiteY4" fmla="*/ 15765 h 1395248"/>
              <a:gd name="connsiteX5" fmla="*/ 2459420 w 8229600"/>
              <a:gd name="connsiteY5" fmla="*/ 402020 h 1395248"/>
              <a:gd name="connsiteX6" fmla="*/ 3074276 w 8229600"/>
              <a:gd name="connsiteY6" fmla="*/ 945931 h 1395248"/>
              <a:gd name="connsiteX7" fmla="*/ 4469524 w 8229600"/>
              <a:gd name="connsiteY7" fmla="*/ 86710 h 1395248"/>
              <a:gd name="connsiteX8" fmla="*/ 5620407 w 8229600"/>
              <a:gd name="connsiteY8" fmla="*/ 504496 h 1395248"/>
              <a:gd name="connsiteX9" fmla="*/ 6479627 w 8229600"/>
              <a:gd name="connsiteY9" fmla="*/ 993227 h 1395248"/>
              <a:gd name="connsiteX10" fmla="*/ 6818586 w 8229600"/>
              <a:gd name="connsiteY10" fmla="*/ 417786 h 1395248"/>
              <a:gd name="connsiteX11" fmla="*/ 7425558 w 8229600"/>
              <a:gd name="connsiteY11" fmla="*/ 827689 h 1395248"/>
              <a:gd name="connsiteX12" fmla="*/ 7764517 w 8229600"/>
              <a:gd name="connsiteY12" fmla="*/ 1001110 h 1395248"/>
              <a:gd name="connsiteX13" fmla="*/ 8229600 w 8229600"/>
              <a:gd name="connsiteY13" fmla="*/ 1395248 h 13952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8229600" h="1395248">
                <a:moveTo>
                  <a:pt x="0" y="228599"/>
                </a:moveTo>
                <a:cubicBezTo>
                  <a:pt x="26275" y="176704"/>
                  <a:pt x="52551" y="124810"/>
                  <a:pt x="110358" y="126124"/>
                </a:cubicBezTo>
                <a:cubicBezTo>
                  <a:pt x="168165" y="127438"/>
                  <a:pt x="223344" y="206265"/>
                  <a:pt x="346841" y="236482"/>
                </a:cubicBezTo>
                <a:cubicBezTo>
                  <a:pt x="470338" y="266699"/>
                  <a:pt x="627993" y="344213"/>
                  <a:pt x="851338" y="307427"/>
                </a:cubicBezTo>
                <a:cubicBezTo>
                  <a:pt x="1074683" y="270641"/>
                  <a:pt x="1418896" y="0"/>
                  <a:pt x="1686910" y="15765"/>
                </a:cubicBezTo>
                <a:cubicBezTo>
                  <a:pt x="1954924" y="31530"/>
                  <a:pt x="2228192" y="246992"/>
                  <a:pt x="2459420" y="402020"/>
                </a:cubicBezTo>
                <a:cubicBezTo>
                  <a:pt x="2690648" y="557048"/>
                  <a:pt x="2739259" y="998483"/>
                  <a:pt x="3074276" y="945931"/>
                </a:cubicBezTo>
                <a:cubicBezTo>
                  <a:pt x="3409293" y="893379"/>
                  <a:pt x="4045169" y="160283"/>
                  <a:pt x="4469524" y="86710"/>
                </a:cubicBezTo>
                <a:cubicBezTo>
                  <a:pt x="4893879" y="13138"/>
                  <a:pt x="5285390" y="353410"/>
                  <a:pt x="5620407" y="504496"/>
                </a:cubicBezTo>
                <a:cubicBezTo>
                  <a:pt x="5955424" y="655582"/>
                  <a:pt x="6279931" y="1007679"/>
                  <a:pt x="6479627" y="993227"/>
                </a:cubicBezTo>
                <a:cubicBezTo>
                  <a:pt x="6679323" y="978775"/>
                  <a:pt x="6660931" y="445376"/>
                  <a:pt x="6818586" y="417786"/>
                </a:cubicBezTo>
                <a:cubicBezTo>
                  <a:pt x="6976241" y="390196"/>
                  <a:pt x="7267903" y="730468"/>
                  <a:pt x="7425558" y="827689"/>
                </a:cubicBezTo>
                <a:cubicBezTo>
                  <a:pt x="7583213" y="924910"/>
                  <a:pt x="7630510" y="906517"/>
                  <a:pt x="7764517" y="1001110"/>
                </a:cubicBezTo>
                <a:cubicBezTo>
                  <a:pt x="7898524" y="1095703"/>
                  <a:pt x="8064062" y="1245475"/>
                  <a:pt x="8229600" y="1395248"/>
                </a:cubicBezTo>
              </a:path>
            </a:pathLst>
          </a:cu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6" name="Freeform 5"/>
          <p:cNvSpPr/>
          <p:nvPr/>
        </p:nvSpPr>
        <p:spPr>
          <a:xfrm>
            <a:off x="465083" y="4038599"/>
            <a:ext cx="8221717" cy="1455683"/>
          </a:xfrm>
          <a:custGeom>
            <a:avLst/>
            <a:gdLst>
              <a:gd name="connsiteX0" fmla="*/ 0 w 8221717"/>
              <a:gd name="connsiteY0" fmla="*/ 369176 h 1575238"/>
              <a:gd name="connsiteX1" fmla="*/ 181303 w 8221717"/>
              <a:gd name="connsiteY1" fmla="*/ 274583 h 1575238"/>
              <a:gd name="connsiteX2" fmla="*/ 197069 w 8221717"/>
              <a:gd name="connsiteY2" fmla="*/ 274583 h 1575238"/>
              <a:gd name="connsiteX3" fmla="*/ 543910 w 8221717"/>
              <a:gd name="connsiteY3" fmla="*/ 156341 h 1575238"/>
              <a:gd name="connsiteX4" fmla="*/ 851338 w 8221717"/>
              <a:gd name="connsiteY4" fmla="*/ 377058 h 1575238"/>
              <a:gd name="connsiteX5" fmla="*/ 1505607 w 8221717"/>
              <a:gd name="connsiteY5" fmla="*/ 243052 h 1575238"/>
              <a:gd name="connsiteX6" fmla="*/ 1954924 w 8221717"/>
              <a:gd name="connsiteY6" fmla="*/ 140576 h 1575238"/>
              <a:gd name="connsiteX7" fmla="*/ 2270234 w 8221717"/>
              <a:gd name="connsiteY7" fmla="*/ 645072 h 1575238"/>
              <a:gd name="connsiteX8" fmla="*/ 2475186 w 8221717"/>
              <a:gd name="connsiteY8" fmla="*/ 865789 h 1575238"/>
              <a:gd name="connsiteX9" fmla="*/ 3042745 w 8221717"/>
              <a:gd name="connsiteY9" fmla="*/ 944617 h 1575238"/>
              <a:gd name="connsiteX10" fmla="*/ 3468414 w 8221717"/>
              <a:gd name="connsiteY10" fmla="*/ 755431 h 1575238"/>
              <a:gd name="connsiteX11" fmla="*/ 4792717 w 8221717"/>
              <a:gd name="connsiteY11" fmla="*/ 53865 h 1575238"/>
              <a:gd name="connsiteX12" fmla="*/ 5415455 w 8221717"/>
              <a:gd name="connsiteY12" fmla="*/ 432238 h 1575238"/>
              <a:gd name="connsiteX13" fmla="*/ 5754414 w 8221717"/>
              <a:gd name="connsiteY13" fmla="*/ 1188983 h 1575238"/>
              <a:gd name="connsiteX14" fmla="*/ 6739758 w 8221717"/>
              <a:gd name="connsiteY14" fmla="*/ 716017 h 1575238"/>
              <a:gd name="connsiteX15" fmla="*/ 7070834 w 8221717"/>
              <a:gd name="connsiteY15" fmla="*/ 416472 h 1575238"/>
              <a:gd name="connsiteX16" fmla="*/ 7512269 w 8221717"/>
              <a:gd name="connsiteY16" fmla="*/ 1047093 h 1575238"/>
              <a:gd name="connsiteX17" fmla="*/ 7725103 w 8221717"/>
              <a:gd name="connsiteY17" fmla="*/ 1094389 h 1575238"/>
              <a:gd name="connsiteX18" fmla="*/ 8221717 w 8221717"/>
              <a:gd name="connsiteY18" fmla="*/ 1575238 h 15752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8221717" h="1575238">
                <a:moveTo>
                  <a:pt x="0" y="369176"/>
                </a:moveTo>
                <a:lnTo>
                  <a:pt x="181303" y="274583"/>
                </a:lnTo>
                <a:cubicBezTo>
                  <a:pt x="214148" y="258818"/>
                  <a:pt x="136635" y="294290"/>
                  <a:pt x="197069" y="274583"/>
                </a:cubicBezTo>
                <a:cubicBezTo>
                  <a:pt x="257503" y="254876"/>
                  <a:pt x="434865" y="139262"/>
                  <a:pt x="543910" y="156341"/>
                </a:cubicBezTo>
                <a:cubicBezTo>
                  <a:pt x="652955" y="173420"/>
                  <a:pt x="691055" y="362606"/>
                  <a:pt x="851338" y="377058"/>
                </a:cubicBezTo>
                <a:cubicBezTo>
                  <a:pt x="1011621" y="391510"/>
                  <a:pt x="1321676" y="282466"/>
                  <a:pt x="1505607" y="243052"/>
                </a:cubicBezTo>
                <a:cubicBezTo>
                  <a:pt x="1689538" y="203638"/>
                  <a:pt x="1827486" y="73573"/>
                  <a:pt x="1954924" y="140576"/>
                </a:cubicBezTo>
                <a:cubicBezTo>
                  <a:pt x="2082362" y="207579"/>
                  <a:pt x="2183524" y="524203"/>
                  <a:pt x="2270234" y="645072"/>
                </a:cubicBezTo>
                <a:cubicBezTo>
                  <a:pt x="2356944" y="765941"/>
                  <a:pt x="2346434" y="815865"/>
                  <a:pt x="2475186" y="865789"/>
                </a:cubicBezTo>
                <a:cubicBezTo>
                  <a:pt x="2603938" y="915713"/>
                  <a:pt x="2877207" y="963010"/>
                  <a:pt x="3042745" y="944617"/>
                </a:cubicBezTo>
                <a:cubicBezTo>
                  <a:pt x="3208283" y="926224"/>
                  <a:pt x="3176752" y="903890"/>
                  <a:pt x="3468414" y="755431"/>
                </a:cubicBezTo>
                <a:cubicBezTo>
                  <a:pt x="3760076" y="606972"/>
                  <a:pt x="4468210" y="107730"/>
                  <a:pt x="4792717" y="53865"/>
                </a:cubicBezTo>
                <a:cubicBezTo>
                  <a:pt x="5117224" y="0"/>
                  <a:pt x="5255172" y="243052"/>
                  <a:pt x="5415455" y="432238"/>
                </a:cubicBezTo>
                <a:cubicBezTo>
                  <a:pt x="5575738" y="621424"/>
                  <a:pt x="5533697" y="1141687"/>
                  <a:pt x="5754414" y="1188983"/>
                </a:cubicBezTo>
                <a:cubicBezTo>
                  <a:pt x="5975131" y="1236279"/>
                  <a:pt x="6520355" y="844769"/>
                  <a:pt x="6739758" y="716017"/>
                </a:cubicBezTo>
                <a:cubicBezTo>
                  <a:pt x="6959161" y="587265"/>
                  <a:pt x="6942082" y="361293"/>
                  <a:pt x="7070834" y="416472"/>
                </a:cubicBezTo>
                <a:cubicBezTo>
                  <a:pt x="7199586" y="471651"/>
                  <a:pt x="7403224" y="934107"/>
                  <a:pt x="7512269" y="1047093"/>
                </a:cubicBezTo>
                <a:cubicBezTo>
                  <a:pt x="7621314" y="1160079"/>
                  <a:pt x="7606862" y="1006365"/>
                  <a:pt x="7725103" y="1094389"/>
                </a:cubicBezTo>
                <a:cubicBezTo>
                  <a:pt x="7843344" y="1182413"/>
                  <a:pt x="8032530" y="1378825"/>
                  <a:pt x="8221717" y="1575238"/>
                </a:cubicBezTo>
              </a:path>
            </a:pathLst>
          </a:cu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7" name="Freeform 6"/>
          <p:cNvSpPr/>
          <p:nvPr/>
        </p:nvSpPr>
        <p:spPr>
          <a:xfrm>
            <a:off x="1534510" y="2542190"/>
            <a:ext cx="3778469" cy="1005051"/>
          </a:xfrm>
          <a:custGeom>
            <a:avLst/>
            <a:gdLst>
              <a:gd name="connsiteX0" fmla="*/ 767256 w 3778469"/>
              <a:gd name="connsiteY0" fmla="*/ 910458 h 1005051"/>
              <a:gd name="connsiteX1" fmla="*/ 633249 w 3778469"/>
              <a:gd name="connsiteY1" fmla="*/ 579382 h 1005051"/>
              <a:gd name="connsiteX2" fmla="*/ 183931 w 3778469"/>
              <a:gd name="connsiteY2" fmla="*/ 327134 h 1005051"/>
              <a:gd name="connsiteX3" fmla="*/ 1736835 w 3778469"/>
              <a:gd name="connsiteY3" fmla="*/ 571500 h 1005051"/>
              <a:gd name="connsiteX4" fmla="*/ 2320159 w 3778469"/>
              <a:gd name="connsiteY4" fmla="*/ 11824 h 1005051"/>
              <a:gd name="connsiteX5" fmla="*/ 2848304 w 3778469"/>
              <a:gd name="connsiteY5" fmla="*/ 642444 h 1005051"/>
              <a:gd name="connsiteX6" fmla="*/ 3092669 w 3778469"/>
              <a:gd name="connsiteY6" fmla="*/ 145831 h 1005051"/>
              <a:gd name="connsiteX7" fmla="*/ 3778469 w 3778469"/>
              <a:gd name="connsiteY7" fmla="*/ 1005051 h 10050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778469" h="1005051">
                <a:moveTo>
                  <a:pt x="767256" y="910458"/>
                </a:moveTo>
                <a:cubicBezTo>
                  <a:pt x="748863" y="793530"/>
                  <a:pt x="730470" y="676603"/>
                  <a:pt x="633249" y="579382"/>
                </a:cubicBezTo>
                <a:cubicBezTo>
                  <a:pt x="536028" y="482161"/>
                  <a:pt x="0" y="328448"/>
                  <a:pt x="183931" y="327134"/>
                </a:cubicBezTo>
                <a:cubicBezTo>
                  <a:pt x="367862" y="325820"/>
                  <a:pt x="1380797" y="624052"/>
                  <a:pt x="1736835" y="571500"/>
                </a:cubicBezTo>
                <a:cubicBezTo>
                  <a:pt x="2092873" y="518948"/>
                  <a:pt x="2134914" y="0"/>
                  <a:pt x="2320159" y="11824"/>
                </a:cubicBezTo>
                <a:cubicBezTo>
                  <a:pt x="2505404" y="23648"/>
                  <a:pt x="2719552" y="620110"/>
                  <a:pt x="2848304" y="642444"/>
                </a:cubicBezTo>
                <a:cubicBezTo>
                  <a:pt x="2977056" y="664778"/>
                  <a:pt x="2937642" y="85397"/>
                  <a:pt x="3092669" y="145831"/>
                </a:cubicBezTo>
                <a:cubicBezTo>
                  <a:pt x="3247696" y="206265"/>
                  <a:pt x="3513082" y="605658"/>
                  <a:pt x="3778469" y="1005051"/>
                </a:cubicBezTo>
              </a:path>
            </a:pathLst>
          </a:cu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8" name="Freeform 7"/>
          <p:cNvSpPr/>
          <p:nvPr/>
        </p:nvSpPr>
        <p:spPr>
          <a:xfrm>
            <a:off x="1676400" y="4191000"/>
            <a:ext cx="4210707" cy="2175642"/>
          </a:xfrm>
          <a:custGeom>
            <a:avLst/>
            <a:gdLst>
              <a:gd name="connsiteX0" fmla="*/ 300858 w 4210707"/>
              <a:gd name="connsiteY0" fmla="*/ 7883 h 2175642"/>
              <a:gd name="connsiteX1" fmla="*/ 17079 w 4210707"/>
              <a:gd name="connsiteY1" fmla="*/ 323193 h 2175642"/>
              <a:gd name="connsiteX2" fmla="*/ 198383 w 4210707"/>
              <a:gd name="connsiteY2" fmla="*/ 567559 h 2175642"/>
              <a:gd name="connsiteX3" fmla="*/ 545224 w 4210707"/>
              <a:gd name="connsiteY3" fmla="*/ 1158766 h 2175642"/>
              <a:gd name="connsiteX4" fmla="*/ 860534 w 4210707"/>
              <a:gd name="connsiteY4" fmla="*/ 1615966 h 2175642"/>
              <a:gd name="connsiteX5" fmla="*/ 1577865 w 4210707"/>
              <a:gd name="connsiteY5" fmla="*/ 1647497 h 2175642"/>
              <a:gd name="connsiteX6" fmla="*/ 1254672 w 4210707"/>
              <a:gd name="connsiteY6" fmla="*/ 2167759 h 2175642"/>
              <a:gd name="connsiteX7" fmla="*/ 2697217 w 4210707"/>
              <a:gd name="connsiteY7" fmla="*/ 1694793 h 2175642"/>
              <a:gd name="connsiteX8" fmla="*/ 3383017 w 4210707"/>
              <a:gd name="connsiteY8" fmla="*/ 709449 h 2175642"/>
              <a:gd name="connsiteX9" fmla="*/ 3966341 w 4210707"/>
              <a:gd name="connsiteY9" fmla="*/ 788276 h 2175642"/>
              <a:gd name="connsiteX10" fmla="*/ 3461845 w 4210707"/>
              <a:gd name="connsiteY10" fmla="*/ 102476 h 2175642"/>
              <a:gd name="connsiteX11" fmla="*/ 4210707 w 4210707"/>
              <a:gd name="connsiteY11" fmla="*/ 173421 h 21756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210707" h="2175642">
                <a:moveTo>
                  <a:pt x="300858" y="7883"/>
                </a:moveTo>
                <a:cubicBezTo>
                  <a:pt x="167508" y="118898"/>
                  <a:pt x="34158" y="229914"/>
                  <a:pt x="17079" y="323193"/>
                </a:cubicBezTo>
                <a:cubicBezTo>
                  <a:pt x="0" y="416472"/>
                  <a:pt x="110359" y="428297"/>
                  <a:pt x="198383" y="567559"/>
                </a:cubicBezTo>
                <a:cubicBezTo>
                  <a:pt x="286407" y="706821"/>
                  <a:pt x="434866" y="984032"/>
                  <a:pt x="545224" y="1158766"/>
                </a:cubicBezTo>
                <a:cubicBezTo>
                  <a:pt x="655583" y="1333501"/>
                  <a:pt x="688427" y="1534511"/>
                  <a:pt x="860534" y="1615966"/>
                </a:cubicBezTo>
                <a:cubicBezTo>
                  <a:pt x="1032641" y="1697421"/>
                  <a:pt x="1512175" y="1555532"/>
                  <a:pt x="1577865" y="1647497"/>
                </a:cubicBezTo>
                <a:cubicBezTo>
                  <a:pt x="1643555" y="1739462"/>
                  <a:pt x="1068113" y="2159876"/>
                  <a:pt x="1254672" y="2167759"/>
                </a:cubicBezTo>
                <a:cubicBezTo>
                  <a:pt x="1441231" y="2175642"/>
                  <a:pt x="2342493" y="1937845"/>
                  <a:pt x="2697217" y="1694793"/>
                </a:cubicBezTo>
                <a:cubicBezTo>
                  <a:pt x="3051941" y="1451741"/>
                  <a:pt x="3171496" y="860535"/>
                  <a:pt x="3383017" y="709449"/>
                </a:cubicBezTo>
                <a:cubicBezTo>
                  <a:pt x="3594538" y="558363"/>
                  <a:pt x="3953203" y="889438"/>
                  <a:pt x="3966341" y="788276"/>
                </a:cubicBezTo>
                <a:cubicBezTo>
                  <a:pt x="3979479" y="687114"/>
                  <a:pt x="3421117" y="204952"/>
                  <a:pt x="3461845" y="102476"/>
                </a:cubicBezTo>
                <a:cubicBezTo>
                  <a:pt x="3502573" y="0"/>
                  <a:pt x="3856640" y="86710"/>
                  <a:pt x="4210707" y="173421"/>
                </a:cubicBezTo>
              </a:path>
            </a:pathLst>
          </a:cu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9" name="Right Arrow 8"/>
          <p:cNvSpPr/>
          <p:nvPr/>
        </p:nvSpPr>
        <p:spPr>
          <a:xfrm>
            <a:off x="3048000" y="4419600"/>
            <a:ext cx="609600" cy="3048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400" dirty="0"/>
              <a:t>Results</a:t>
            </a:r>
          </a:p>
        </p:txBody>
      </p:sp>
      <p:sp>
        <p:nvSpPr>
          <p:cNvPr id="3" name="Content Placeholder 2"/>
          <p:cNvSpPr>
            <a:spLocks noGrp="1"/>
          </p:cNvSpPr>
          <p:nvPr>
            <p:ph idx="1"/>
          </p:nvPr>
        </p:nvSpPr>
        <p:spPr/>
        <p:txBody>
          <a:bodyPr>
            <a:normAutofit fontScale="92500" lnSpcReduction="20000"/>
          </a:bodyPr>
          <a:lstStyle/>
          <a:p>
            <a:r>
              <a:rPr lang="en-US" dirty="0"/>
              <a:t>Based on repeated trials under different conditions over a two day intensive session with same group of University of Arizona undergraduates</a:t>
            </a:r>
          </a:p>
          <a:p>
            <a:r>
              <a:rPr lang="en-US" dirty="0"/>
              <a:t>Market is thin</a:t>
            </a:r>
          </a:p>
          <a:p>
            <a:pPr lvl="1"/>
            <a:r>
              <a:rPr lang="en-US" dirty="0"/>
              <a:t>Outcomes often strongly influenced by aberrant behavior by one agent</a:t>
            </a:r>
          </a:p>
          <a:p>
            <a:pPr lvl="1"/>
            <a:r>
              <a:rPr lang="en-US" dirty="0"/>
              <a:t>Profit maximizing opportunities often missed</a:t>
            </a:r>
          </a:p>
          <a:p>
            <a:pPr lvl="1"/>
            <a:r>
              <a:rPr lang="en-US" dirty="0"/>
              <a:t>Substantial variability in responses</a:t>
            </a:r>
          </a:p>
          <a:p>
            <a:pPr lvl="1"/>
            <a:r>
              <a:rPr lang="en-US" dirty="0"/>
              <a:t>Substantial market power</a:t>
            </a:r>
          </a:p>
          <a:p>
            <a:pPr lvl="1"/>
            <a:r>
              <a:rPr lang="en-US" dirty="0"/>
              <a:t>System slow to respond to variability in supply</a:t>
            </a:r>
          </a:p>
          <a:p>
            <a:r>
              <a:rPr lang="en-US" dirty="0"/>
              <a:t>Average efficiency relatively high in spite of these problems</a:t>
            </a:r>
          </a:p>
          <a:p>
            <a:pPr lvl="1"/>
            <a:r>
              <a:rPr lang="en-US" dirty="0"/>
              <a:t>Gains from trade sizeable</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4000" dirty="0"/>
              <a:t>Critics Stylized View of World Bank Induced Water Disaster </a:t>
            </a:r>
          </a:p>
        </p:txBody>
      </p:sp>
      <p:sp>
        <p:nvSpPr>
          <p:cNvPr id="3" name="Content Placeholder 2"/>
          <p:cNvSpPr>
            <a:spLocks noGrp="1"/>
          </p:cNvSpPr>
          <p:nvPr>
            <p:ph idx="1"/>
          </p:nvPr>
        </p:nvSpPr>
        <p:spPr/>
        <p:txBody>
          <a:bodyPr/>
          <a:lstStyle/>
          <a:p>
            <a:r>
              <a:rPr lang="en-US" dirty="0"/>
              <a:t>Communal management with village water tank</a:t>
            </a:r>
          </a:p>
          <a:p>
            <a:r>
              <a:rPr lang="en-US" dirty="0"/>
              <a:t>World Bank comes in (India/Pakistan)</a:t>
            </a:r>
          </a:p>
          <a:p>
            <a:r>
              <a:rPr lang="en-US" dirty="0"/>
              <a:t>Provides loans for shallow tube wells</a:t>
            </a:r>
          </a:p>
          <a:p>
            <a:r>
              <a:rPr lang="en-US" dirty="0"/>
              <a:t>Farmers/households put in such wells</a:t>
            </a:r>
          </a:p>
          <a:p>
            <a:r>
              <a:rPr lang="en-US" dirty="0"/>
              <a:t>People don’t have to go substantial distances for water</a:t>
            </a:r>
          </a:p>
          <a:p>
            <a:r>
              <a:rPr lang="en-US" dirty="0"/>
              <a:t>Agricultural yields go up</a:t>
            </a:r>
          </a:p>
          <a:p>
            <a:r>
              <a:rPr lang="en-US" dirty="0"/>
              <a:t>Village tank falls into disrepair</a:t>
            </a:r>
          </a:p>
          <a:p>
            <a:r>
              <a:rPr lang="en-US" dirty="0"/>
              <a:t>Tube wells start going dry after a few years</a:t>
            </a:r>
          </a:p>
          <a:p>
            <a:r>
              <a:rPr lang="en-US" dirty="0"/>
              <a:t>Community starts to fall apart  </a:t>
            </a:r>
          </a:p>
          <a:p>
            <a:endParaRPr lang="en-US"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704088"/>
            <a:ext cx="8534400" cy="1886712"/>
          </a:xfrm>
        </p:spPr>
        <p:txBody>
          <a:bodyPr>
            <a:noAutofit/>
          </a:bodyPr>
          <a:lstStyle/>
          <a:p>
            <a:pPr algn="ctr"/>
            <a:r>
              <a:rPr lang="en-US" sz="3600" dirty="0"/>
              <a:t>The (Nine) Principles of Water Democracy</a:t>
            </a:r>
            <a:br>
              <a:rPr lang="en-US" sz="3600" dirty="0"/>
            </a:br>
            <a:r>
              <a:rPr lang="en-US" sz="3600" dirty="0" err="1"/>
              <a:t>Vandana</a:t>
            </a:r>
            <a:r>
              <a:rPr lang="en-US" sz="3600" dirty="0"/>
              <a:t> Shiva (South End Press, 2002)</a:t>
            </a:r>
            <a:br>
              <a:rPr lang="en-US" sz="3600" dirty="0"/>
            </a:br>
            <a:r>
              <a:rPr lang="en-US" sz="3600" dirty="0"/>
              <a:t>Water Wars: Privatization, Pollution &amp; Profit</a:t>
            </a:r>
          </a:p>
        </p:txBody>
      </p:sp>
      <p:sp>
        <p:nvSpPr>
          <p:cNvPr id="3" name="Content Placeholder 2"/>
          <p:cNvSpPr>
            <a:spLocks noGrp="1"/>
          </p:cNvSpPr>
          <p:nvPr>
            <p:ph idx="1"/>
          </p:nvPr>
        </p:nvSpPr>
        <p:spPr>
          <a:xfrm>
            <a:off x="457200" y="2819400"/>
            <a:ext cx="8229600" cy="3505200"/>
          </a:xfrm>
        </p:spPr>
        <p:txBody>
          <a:bodyPr>
            <a:normAutofit fontScale="92500"/>
          </a:bodyPr>
          <a:lstStyle/>
          <a:p>
            <a:r>
              <a:rPr lang="en-US" dirty="0"/>
              <a:t>1. Water is nature’s gift</a:t>
            </a:r>
          </a:p>
          <a:p>
            <a:pPr lvl="1"/>
            <a:r>
              <a:rPr lang="en-US" dirty="0"/>
              <a:t>We receive water freely to nature. We owe it to nature to use this given in accordance with our sustenance needs, to keep it clean and inadequate quantity. Diversions that create arid or water logged regions violate the principles of ecological democracy. </a:t>
            </a:r>
          </a:p>
          <a:p>
            <a:r>
              <a:rPr lang="en-US" i="1" dirty="0"/>
              <a:t> 2. </a:t>
            </a:r>
            <a:r>
              <a:rPr lang="en-US" dirty="0"/>
              <a:t>Water is essential to life</a:t>
            </a:r>
          </a:p>
          <a:p>
            <a:pPr lvl="1"/>
            <a:r>
              <a:rPr lang="en-US" dirty="0"/>
              <a:t>Water is the source of life for all species. All species and ecosystems have a right to their share of water on the planet</a:t>
            </a:r>
          </a:p>
          <a:p>
            <a:pPr>
              <a:buNone/>
            </a:pPr>
            <a:endParaRPr lang="en-US"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362712"/>
          </a:xfrm>
        </p:spPr>
        <p:txBody>
          <a:bodyPr>
            <a:normAutofit fontScale="90000"/>
          </a:bodyPr>
          <a:lstStyle/>
          <a:p>
            <a:endParaRPr lang="en-US" dirty="0"/>
          </a:p>
        </p:txBody>
      </p:sp>
      <p:sp>
        <p:nvSpPr>
          <p:cNvPr id="3" name="Content Placeholder 2"/>
          <p:cNvSpPr>
            <a:spLocks noGrp="1"/>
          </p:cNvSpPr>
          <p:nvPr>
            <p:ph idx="1"/>
          </p:nvPr>
        </p:nvSpPr>
        <p:spPr>
          <a:xfrm>
            <a:off x="457200" y="1219200"/>
            <a:ext cx="8229600" cy="5105400"/>
          </a:xfrm>
        </p:spPr>
        <p:txBody>
          <a:bodyPr>
            <a:normAutofit fontScale="92500" lnSpcReduction="10000"/>
          </a:bodyPr>
          <a:lstStyle/>
          <a:p>
            <a:r>
              <a:rPr lang="en-US" dirty="0"/>
              <a:t>3. Life is interconnected through water</a:t>
            </a:r>
          </a:p>
          <a:p>
            <a:pPr lvl="1"/>
            <a:r>
              <a:rPr lang="en-US" dirty="0"/>
              <a:t>Water connects all beings and all parts of the planet through the water cycle. We all have a duty to ensure that our actions do not cause harm to other species and other people.</a:t>
            </a:r>
          </a:p>
          <a:p>
            <a:r>
              <a:rPr lang="en-US" dirty="0"/>
              <a:t>4. Water must be free for sustenance needs</a:t>
            </a:r>
          </a:p>
          <a:p>
            <a:pPr lvl="1"/>
            <a:r>
              <a:rPr lang="en-US" dirty="0"/>
              <a:t>Since nature gives water to us free of cost, buying and selling it for profit violates our inherent right to nature’s gift and denies the poor of their human rights.</a:t>
            </a:r>
          </a:p>
          <a:p>
            <a:r>
              <a:rPr lang="en-US" dirty="0"/>
              <a:t>5. Water is limited and can be exhausted</a:t>
            </a:r>
          </a:p>
          <a:p>
            <a:pPr lvl="1"/>
            <a:r>
              <a:rPr lang="en-US" dirty="0"/>
              <a:t>Water is limited and exhaustible if used </a:t>
            </a:r>
            <a:r>
              <a:rPr lang="en-US" dirty="0" err="1"/>
              <a:t>nonsustainably</a:t>
            </a:r>
            <a:r>
              <a:rPr lang="en-US" dirty="0"/>
              <a:t>. </a:t>
            </a:r>
            <a:r>
              <a:rPr lang="en-US" dirty="0" err="1"/>
              <a:t>Nonsustainable</a:t>
            </a:r>
            <a:r>
              <a:rPr lang="en-US" dirty="0"/>
              <a:t> use includes extracting more water from ecosystems than nature can recharge (ecological </a:t>
            </a:r>
            <a:r>
              <a:rPr lang="en-US" dirty="0" err="1"/>
              <a:t>nonsustainability</a:t>
            </a:r>
            <a:r>
              <a:rPr lang="en-US" dirty="0"/>
              <a:t>) and consuming more than one’s </a:t>
            </a:r>
            <a:r>
              <a:rPr lang="en-US" dirty="0" err="1"/>
              <a:t>legimate</a:t>
            </a:r>
            <a:r>
              <a:rPr lang="en-US" dirty="0"/>
              <a:t> share, given the rights of others to a fair share (social </a:t>
            </a:r>
            <a:r>
              <a:rPr lang="en-US" dirty="0" err="1"/>
              <a:t>nonsustainability</a:t>
            </a:r>
            <a:r>
              <a:rPr lang="en-US" dirty="0"/>
              <a:t>).</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210312"/>
          </a:xfrm>
        </p:spPr>
        <p:txBody>
          <a:bodyPr>
            <a:normAutofit fontScale="90000"/>
          </a:bodyPr>
          <a:lstStyle/>
          <a:p>
            <a:endParaRPr lang="en-US"/>
          </a:p>
        </p:txBody>
      </p:sp>
      <p:sp>
        <p:nvSpPr>
          <p:cNvPr id="3" name="Content Placeholder 2"/>
          <p:cNvSpPr>
            <a:spLocks noGrp="1"/>
          </p:cNvSpPr>
          <p:nvPr>
            <p:ph idx="1"/>
          </p:nvPr>
        </p:nvSpPr>
        <p:spPr>
          <a:xfrm>
            <a:off x="457200" y="1219200"/>
            <a:ext cx="8229600" cy="5105400"/>
          </a:xfrm>
        </p:spPr>
        <p:txBody>
          <a:bodyPr>
            <a:normAutofit fontScale="92500" lnSpcReduction="10000"/>
          </a:bodyPr>
          <a:lstStyle/>
          <a:p>
            <a:r>
              <a:rPr lang="en-US" dirty="0"/>
              <a:t>6. Water must be conserved</a:t>
            </a:r>
          </a:p>
          <a:p>
            <a:pPr lvl="1"/>
            <a:r>
              <a:rPr lang="en-US" dirty="0"/>
              <a:t>Everyone has a duty to conserve water and use water sustainably, within ecological and just limits.</a:t>
            </a:r>
          </a:p>
          <a:p>
            <a:r>
              <a:rPr lang="en-US" dirty="0"/>
              <a:t>7. Water is a commons</a:t>
            </a:r>
          </a:p>
          <a:p>
            <a:pPr lvl="1"/>
            <a:r>
              <a:rPr lang="en-US" dirty="0"/>
              <a:t>Water is not a human invention. It cannot be bound and has no boundaries. It is by nature a commons. It cannot be owned as a private property and sold as a commodity.</a:t>
            </a:r>
          </a:p>
          <a:p>
            <a:r>
              <a:rPr lang="en-US" dirty="0"/>
              <a:t>8. No one holds a right to destroy</a:t>
            </a:r>
          </a:p>
          <a:p>
            <a:pPr lvl="1"/>
            <a:r>
              <a:rPr lang="en-US" dirty="0"/>
              <a:t>No one has a right to overuse, abuse, waste, or pollute water systems. </a:t>
            </a:r>
            <a:r>
              <a:rPr lang="en-US" dirty="0" err="1"/>
              <a:t>Tradeable</a:t>
            </a:r>
            <a:r>
              <a:rPr lang="en-US" dirty="0"/>
              <a:t>-pollution permits violate the principle of sustainable and just use.</a:t>
            </a:r>
          </a:p>
          <a:p>
            <a:r>
              <a:rPr lang="en-US" dirty="0"/>
              <a:t>9. Water cannot be substituted</a:t>
            </a:r>
          </a:p>
          <a:p>
            <a:pPr lvl="1"/>
            <a:r>
              <a:rPr lang="en-US" dirty="0"/>
              <a:t>Water is intrinsically different from other resources and products. It cannot be treated as a commodity.</a:t>
            </a: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California and Water</a:t>
            </a:r>
          </a:p>
        </p:txBody>
      </p:sp>
      <p:sp>
        <p:nvSpPr>
          <p:cNvPr id="3" name="Content Placeholder 2"/>
          <p:cNvSpPr>
            <a:spLocks noGrp="1"/>
          </p:cNvSpPr>
          <p:nvPr>
            <p:ph idx="1"/>
          </p:nvPr>
        </p:nvSpPr>
        <p:spPr/>
        <p:txBody>
          <a:bodyPr/>
          <a:lstStyle/>
          <a:p>
            <a:r>
              <a:rPr lang="en-US" dirty="0"/>
              <a:t>History</a:t>
            </a:r>
          </a:p>
          <a:p>
            <a:r>
              <a:rPr lang="en-US" dirty="0"/>
              <a:t>Some current facts</a:t>
            </a:r>
          </a:p>
          <a:p>
            <a:r>
              <a:rPr lang="en-US" dirty="0"/>
              <a:t>Current policy issues</a:t>
            </a: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400" dirty="0"/>
              <a:t>History The Long View</a:t>
            </a:r>
          </a:p>
        </p:txBody>
      </p:sp>
      <p:sp>
        <p:nvSpPr>
          <p:cNvPr id="3" name="Content Placeholder 2"/>
          <p:cNvSpPr>
            <a:spLocks noGrp="1"/>
          </p:cNvSpPr>
          <p:nvPr>
            <p:ph idx="1"/>
          </p:nvPr>
        </p:nvSpPr>
        <p:spPr/>
        <p:txBody>
          <a:bodyPr/>
          <a:lstStyle/>
          <a:p>
            <a:r>
              <a:rPr lang="en-US" dirty="0"/>
              <a:t>Good Source: Norris Hundley (2001) The Great Thirst: Californians and Water History (University of California Press)</a:t>
            </a:r>
          </a:p>
          <a:p>
            <a:r>
              <a:rPr lang="en-US" dirty="0"/>
              <a:t>Indian (Pre-Spanish)</a:t>
            </a:r>
          </a:p>
          <a:p>
            <a:pPr lvl="1"/>
            <a:r>
              <a:rPr lang="en-US" dirty="0"/>
              <a:t>California support sizeable population (300,000)</a:t>
            </a:r>
          </a:p>
          <a:p>
            <a:pPr lvl="1"/>
            <a:r>
              <a:rPr lang="en-US" dirty="0"/>
              <a:t>Most of the population lived in the interior along the large rivers. </a:t>
            </a:r>
          </a:p>
          <a:p>
            <a:pPr lvl="1"/>
            <a:r>
              <a:rPr lang="en-US" dirty="0"/>
              <a:t>Largely existed on fishing (salmon, steelhead) &amp; hunting</a:t>
            </a:r>
          </a:p>
          <a:p>
            <a:pPr lvl="1"/>
            <a:r>
              <a:rPr lang="en-US" dirty="0"/>
              <a:t>Irrigation developed in Owens Valley &amp; along Colorado </a:t>
            </a:r>
          </a:p>
          <a:p>
            <a:pPr lvl="1"/>
            <a:r>
              <a:rPr lang="en-US" dirty="0"/>
              <a:t>No influence on current water situation </a:t>
            </a:r>
          </a:p>
          <a:p>
            <a:pPr>
              <a:buNone/>
            </a:pPr>
            <a:endParaRPr lang="en-US"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Spanish</a:t>
            </a:r>
          </a:p>
        </p:txBody>
      </p:sp>
      <p:sp>
        <p:nvSpPr>
          <p:cNvPr id="3" name="Content Placeholder 2"/>
          <p:cNvSpPr>
            <a:spLocks noGrp="1"/>
          </p:cNvSpPr>
          <p:nvPr>
            <p:ph idx="1"/>
          </p:nvPr>
        </p:nvSpPr>
        <p:spPr>
          <a:xfrm>
            <a:off x="381000" y="1935480"/>
            <a:ext cx="8458200" cy="4389120"/>
          </a:xfrm>
        </p:spPr>
        <p:txBody>
          <a:bodyPr>
            <a:normAutofit/>
          </a:bodyPr>
          <a:lstStyle/>
          <a:p>
            <a:r>
              <a:rPr lang="en-US" dirty="0"/>
              <a:t>Settle along the coast where settlements could be supplied by ship</a:t>
            </a:r>
          </a:p>
          <a:p>
            <a:r>
              <a:rPr lang="en-US" dirty="0"/>
              <a:t>Used a combination of religion (missions) and military</a:t>
            </a:r>
          </a:p>
          <a:p>
            <a:r>
              <a:rPr lang="en-US" dirty="0"/>
              <a:t>Initial settlements on good harbors &amp; fresh water supply</a:t>
            </a:r>
          </a:p>
          <a:p>
            <a:pPr lvl="1"/>
            <a:r>
              <a:rPr lang="en-US" dirty="0"/>
              <a:t>San Diego (1769), Monterrey (1770), San Francisco (1777), Santa Barbara (1782)</a:t>
            </a:r>
          </a:p>
          <a:p>
            <a:pPr lvl="1"/>
            <a:r>
              <a:rPr lang="en-US" dirty="0"/>
              <a:t>Other missions and settlements (pueblos) fill in:</a:t>
            </a:r>
          </a:p>
          <a:p>
            <a:pPr lvl="2"/>
            <a:r>
              <a:rPr lang="en-US" dirty="0"/>
              <a:t>San Jose (1777), Los Angeles (1781)</a:t>
            </a:r>
          </a:p>
          <a:p>
            <a:pPr marL="274320" lvl="1" indent="-274320">
              <a:buClr>
                <a:schemeClr val="accent3"/>
              </a:buClr>
              <a:buSzPct val="95000"/>
            </a:pPr>
            <a:r>
              <a:rPr lang="en-US" dirty="0"/>
              <a:t>Spanish Crown asserts total control of water</a:t>
            </a:r>
          </a:p>
          <a:p>
            <a:pPr marL="548640" lvl="2" indent="-274320">
              <a:buClr>
                <a:schemeClr val="accent3"/>
              </a:buClr>
              <a:buSzPct val="95000"/>
            </a:pPr>
            <a:r>
              <a:rPr lang="en-US" dirty="0"/>
              <a:t>Land/water though said to </a:t>
            </a:r>
            <a:r>
              <a:rPr lang="en-US" dirty="0" err="1"/>
              <a:t>be“held</a:t>
            </a:r>
            <a:r>
              <a:rPr lang="en-US" dirty="0"/>
              <a:t>” in trust for Indians</a:t>
            </a:r>
          </a:p>
          <a:p>
            <a:endParaRPr lang="en-US"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438912"/>
          </a:xfrm>
        </p:spPr>
        <p:txBody>
          <a:bodyPr>
            <a:normAutofit fontScale="90000"/>
          </a:bodyPr>
          <a:lstStyle/>
          <a:p>
            <a:endParaRPr lang="en-US" dirty="0"/>
          </a:p>
        </p:txBody>
      </p:sp>
      <p:sp>
        <p:nvSpPr>
          <p:cNvPr id="3" name="Content Placeholder 2"/>
          <p:cNvSpPr>
            <a:spLocks noGrp="1"/>
          </p:cNvSpPr>
          <p:nvPr>
            <p:ph idx="1"/>
          </p:nvPr>
        </p:nvSpPr>
        <p:spPr>
          <a:xfrm>
            <a:off x="457200" y="1447800"/>
            <a:ext cx="8229600" cy="4876800"/>
          </a:xfrm>
        </p:spPr>
        <p:txBody>
          <a:bodyPr>
            <a:normAutofit fontScale="85000" lnSpcReduction="20000"/>
          </a:bodyPr>
          <a:lstStyle/>
          <a:p>
            <a:r>
              <a:rPr lang="en-US" dirty="0"/>
              <a:t>Spain and California similar</a:t>
            </a:r>
          </a:p>
          <a:p>
            <a:pPr lvl="1"/>
            <a:r>
              <a:rPr lang="en-US" dirty="0"/>
              <a:t>Arid</a:t>
            </a:r>
          </a:p>
          <a:p>
            <a:pPr lvl="1"/>
            <a:r>
              <a:rPr lang="en-US" dirty="0"/>
              <a:t>Water supply variable</a:t>
            </a:r>
          </a:p>
          <a:p>
            <a:pPr lvl="1"/>
            <a:r>
              <a:rPr lang="en-US" dirty="0"/>
              <a:t>Spanish water customs/law applied to both</a:t>
            </a:r>
          </a:p>
          <a:p>
            <a:pPr lvl="1"/>
            <a:r>
              <a:rPr lang="en-US" dirty="0"/>
              <a:t>Crown grants settlements “temporary” water rights</a:t>
            </a:r>
          </a:p>
          <a:p>
            <a:r>
              <a:rPr lang="en-US" dirty="0"/>
              <a:t>Many settlements have substantial problems/failure</a:t>
            </a:r>
          </a:p>
          <a:p>
            <a:pPr lvl="1"/>
            <a:r>
              <a:rPr lang="en-US" dirty="0"/>
              <a:t>Water shortages</a:t>
            </a:r>
          </a:p>
          <a:p>
            <a:pPr lvl="1"/>
            <a:r>
              <a:rPr lang="en-US" dirty="0"/>
              <a:t>Agricultural production issues</a:t>
            </a:r>
          </a:p>
          <a:p>
            <a:r>
              <a:rPr lang="en-US" dirty="0"/>
              <a:t>Custom is proportionate sharing of water</a:t>
            </a:r>
          </a:p>
          <a:p>
            <a:pPr lvl="1"/>
            <a:r>
              <a:rPr lang="en-US" dirty="0"/>
              <a:t>Including shared responsibility to maintain system</a:t>
            </a:r>
          </a:p>
          <a:p>
            <a:r>
              <a:rPr lang="en-US" dirty="0"/>
              <a:t>Issues arise in sharing water/other provisions across missions and pueblos</a:t>
            </a:r>
          </a:p>
          <a:p>
            <a:r>
              <a:rPr lang="en-US" dirty="0"/>
              <a:t>Formal procedures for designated Royal official to adjudicate water (and related land boundary) conflicts</a:t>
            </a:r>
          </a:p>
          <a:p>
            <a:pPr lvl="1"/>
            <a:r>
              <a:rPr lang="en-US" dirty="0"/>
              <a:t>Often slow</a:t>
            </a: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667512"/>
          </a:xfrm>
        </p:spPr>
        <p:txBody>
          <a:bodyPr>
            <a:normAutofit fontScale="90000"/>
          </a:bodyPr>
          <a:lstStyle/>
          <a:p>
            <a:endParaRPr lang="en-US" dirty="0"/>
          </a:p>
        </p:txBody>
      </p:sp>
      <p:sp>
        <p:nvSpPr>
          <p:cNvPr id="3" name="Content Placeholder 2"/>
          <p:cNvSpPr>
            <a:spLocks noGrp="1"/>
          </p:cNvSpPr>
          <p:nvPr>
            <p:ph idx="1"/>
          </p:nvPr>
        </p:nvSpPr>
        <p:spPr>
          <a:xfrm>
            <a:off x="457200" y="1600200"/>
            <a:ext cx="8229600" cy="4724400"/>
          </a:xfrm>
        </p:spPr>
        <p:txBody>
          <a:bodyPr>
            <a:normAutofit fontScale="92500" lnSpcReduction="20000"/>
          </a:bodyPr>
          <a:lstStyle/>
          <a:p>
            <a:r>
              <a:rPr lang="en-US" dirty="0"/>
              <a:t>Water problems expand</a:t>
            </a:r>
          </a:p>
          <a:p>
            <a:pPr lvl="1"/>
            <a:r>
              <a:rPr lang="en-US" dirty="0"/>
              <a:t>Settlements along coast grow taxing water supplies at some times of the year</a:t>
            </a:r>
          </a:p>
          <a:p>
            <a:r>
              <a:rPr lang="en-US" dirty="0"/>
              <a:t>Spanish Crown desires settlements in interior</a:t>
            </a:r>
          </a:p>
          <a:p>
            <a:pPr lvl="1"/>
            <a:r>
              <a:rPr lang="en-US" dirty="0"/>
              <a:t>Conflicts with damming upstream water supplies</a:t>
            </a:r>
          </a:p>
          <a:p>
            <a:pPr lvl="1"/>
            <a:r>
              <a:rPr lang="en-US" dirty="0"/>
              <a:t>Develops into a system of “senior” do no harm rights</a:t>
            </a:r>
          </a:p>
          <a:p>
            <a:r>
              <a:rPr lang="en-US" dirty="0"/>
              <a:t>Spanish Crown desires to give away large land parcels for ranchos</a:t>
            </a:r>
          </a:p>
          <a:p>
            <a:pPr lvl="1"/>
            <a:r>
              <a:rPr lang="en-US" dirty="0"/>
              <a:t>Water on land usable for livestock &amp; domestic purposes</a:t>
            </a:r>
          </a:p>
          <a:p>
            <a:pPr lvl="1"/>
            <a:r>
              <a:rPr lang="en-US" dirty="0"/>
              <a:t>Could petition to irrigate limited (10%) amount of land</a:t>
            </a:r>
          </a:p>
          <a:p>
            <a:r>
              <a:rPr lang="en-US" dirty="0"/>
              <a:t>Property rights could be obtained if water used for some purpose, typically irrigation, for 10 years and no complaints lodged with authorities</a:t>
            </a:r>
          </a:p>
          <a:p>
            <a:pPr lvl="1"/>
            <a:r>
              <a:rPr lang="en-US" dirty="0"/>
              <a:t>This custom influences later western U.S. water law</a:t>
            </a:r>
          </a:p>
          <a:p>
            <a:pPr>
              <a:buNone/>
            </a:pP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1219200"/>
          </a:xfrm>
        </p:spPr>
        <p:txBody>
          <a:bodyPr>
            <a:noAutofit/>
          </a:bodyPr>
          <a:lstStyle/>
          <a:p>
            <a:pPr algn="ctr"/>
            <a:r>
              <a:rPr lang="en-US" sz="4400" dirty="0"/>
              <a:t>How to Split the Water?</a:t>
            </a:r>
            <a:br>
              <a:rPr lang="en-US" sz="4400" dirty="0"/>
            </a:br>
            <a:r>
              <a:rPr lang="en-US" sz="4400" dirty="0"/>
              <a:t>Temporal Issues</a:t>
            </a:r>
          </a:p>
        </p:txBody>
      </p:sp>
      <p:sp>
        <p:nvSpPr>
          <p:cNvPr id="3" name="Content Placeholder 2"/>
          <p:cNvSpPr>
            <a:spLocks noGrp="1"/>
          </p:cNvSpPr>
          <p:nvPr>
            <p:ph idx="1"/>
          </p:nvPr>
        </p:nvSpPr>
        <p:spPr>
          <a:xfrm>
            <a:off x="457200" y="2057400"/>
            <a:ext cx="8229600" cy="4419600"/>
          </a:xfrm>
        </p:spPr>
        <p:txBody>
          <a:bodyPr/>
          <a:lstStyle/>
          <a:p>
            <a:r>
              <a:rPr lang="en-US" dirty="0"/>
              <a:t>River flow is has little variability</a:t>
            </a:r>
          </a:p>
          <a:p>
            <a:pPr lvl="1"/>
            <a:r>
              <a:rPr lang="en-US" dirty="0"/>
              <a:t>Original division rule may work with little modification</a:t>
            </a:r>
          </a:p>
          <a:p>
            <a:r>
              <a:rPr lang="en-US" dirty="0"/>
              <a:t>River flow has substantial variability</a:t>
            </a:r>
          </a:p>
          <a:p>
            <a:pPr lvl="1"/>
            <a:r>
              <a:rPr lang="en-US" dirty="0"/>
              <a:t>May induce use of a different rule for low flows than original division </a:t>
            </a:r>
          </a:p>
          <a:p>
            <a:pPr lvl="2"/>
            <a:r>
              <a:rPr lang="en-US" dirty="0"/>
              <a:t>Priority to seniority [implicit infrastructure investment]</a:t>
            </a:r>
          </a:p>
          <a:p>
            <a:pPr lvl="2"/>
            <a:r>
              <a:rPr lang="en-US" dirty="0"/>
              <a:t>Priority to highest valued use </a:t>
            </a:r>
          </a:p>
          <a:p>
            <a:pPr lvl="3"/>
            <a:r>
              <a:rPr lang="en-US" dirty="0"/>
              <a:t>Number of people</a:t>
            </a:r>
          </a:p>
          <a:p>
            <a:pPr lvl="3"/>
            <a:r>
              <a:rPr lang="en-US" dirty="0"/>
              <a:t>Type of agricultural production </a:t>
            </a:r>
          </a:p>
          <a:p>
            <a:r>
              <a:rPr lang="en-US" dirty="0"/>
              <a:t>Are there opportunities to trade water?</a:t>
            </a: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286512"/>
          </a:xfrm>
        </p:spPr>
        <p:txBody>
          <a:bodyPr>
            <a:normAutofit fontScale="90000"/>
          </a:bodyPr>
          <a:lstStyle/>
          <a:p>
            <a:endParaRPr lang="en-US" dirty="0"/>
          </a:p>
        </p:txBody>
      </p:sp>
      <p:sp>
        <p:nvSpPr>
          <p:cNvPr id="3" name="Content Placeholder 2"/>
          <p:cNvSpPr>
            <a:spLocks noGrp="1"/>
          </p:cNvSpPr>
          <p:nvPr>
            <p:ph idx="1"/>
          </p:nvPr>
        </p:nvSpPr>
        <p:spPr>
          <a:xfrm>
            <a:off x="304800" y="1600200"/>
            <a:ext cx="8458200" cy="4724400"/>
          </a:xfrm>
        </p:spPr>
        <p:txBody>
          <a:bodyPr>
            <a:normAutofit/>
          </a:bodyPr>
          <a:lstStyle/>
          <a:p>
            <a:r>
              <a:rPr lang="en-US" dirty="0"/>
              <a:t>Spanish water law impacts western United States via</a:t>
            </a:r>
          </a:p>
          <a:p>
            <a:pPr lvl="1"/>
            <a:r>
              <a:rPr lang="en-US" dirty="0"/>
              <a:t>Custom</a:t>
            </a:r>
          </a:p>
          <a:p>
            <a:pPr lvl="1"/>
            <a:r>
              <a:rPr lang="en-US" dirty="0"/>
              <a:t>1848 Treaty of Guadalupe Hidalgo ending war with Mexico</a:t>
            </a:r>
          </a:p>
          <a:p>
            <a:pPr lvl="1"/>
            <a:r>
              <a:rPr lang="en-US" dirty="0"/>
              <a:t>Most important case was Los Angeles assertion of “pueblo water rights” claiming water from the Los Angeles river </a:t>
            </a:r>
          </a:p>
          <a:p>
            <a:r>
              <a:rPr lang="en-US" dirty="0"/>
              <a:t>California’s Indian population had declined by 50% (to 150,000) during Spanish/Mexican rule. Declined to 20,000 by 1900 under American rule.</a:t>
            </a:r>
          </a:p>
          <a:p>
            <a:r>
              <a:rPr lang="en-US" dirty="0"/>
              <a:t>California non-Indian population booms from 10,000 in 1846 to 100,000 in 1849 to 1.5 million in 1900.</a:t>
            </a: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34112"/>
          </a:xfrm>
        </p:spPr>
        <p:txBody>
          <a:bodyPr>
            <a:normAutofit fontScale="90000"/>
          </a:bodyPr>
          <a:lstStyle/>
          <a:p>
            <a:endParaRPr lang="en-US" dirty="0"/>
          </a:p>
        </p:txBody>
      </p:sp>
      <p:sp>
        <p:nvSpPr>
          <p:cNvPr id="3" name="Content Placeholder 2"/>
          <p:cNvSpPr>
            <a:spLocks noGrp="1"/>
          </p:cNvSpPr>
          <p:nvPr>
            <p:ph idx="1"/>
          </p:nvPr>
        </p:nvSpPr>
        <p:spPr>
          <a:xfrm>
            <a:off x="381000" y="1066800"/>
            <a:ext cx="8382000" cy="5257800"/>
          </a:xfrm>
        </p:spPr>
        <p:txBody>
          <a:bodyPr>
            <a:normAutofit fontScale="92500" lnSpcReduction="10000"/>
          </a:bodyPr>
          <a:lstStyle/>
          <a:p>
            <a:r>
              <a:rPr lang="en-US" dirty="0"/>
              <a:t>Huge population jump soon after U.S. takes control of California due to discovery of gold in 1848.</a:t>
            </a:r>
          </a:p>
          <a:p>
            <a:r>
              <a:rPr lang="en-US" dirty="0"/>
              <a:t>The need for water for gold mining drives practice on the ground:</a:t>
            </a:r>
          </a:p>
          <a:p>
            <a:pPr lvl="1"/>
            <a:r>
              <a:rPr lang="en-US" dirty="0"/>
              <a:t>Gold largely on public land</a:t>
            </a:r>
          </a:p>
          <a:p>
            <a:pPr lvl="1"/>
            <a:r>
              <a:rPr lang="en-US" dirty="0"/>
              <a:t>Often not on a river but within a few miles</a:t>
            </a:r>
          </a:p>
          <a:p>
            <a:pPr lvl="1"/>
            <a:r>
              <a:rPr lang="en-US" dirty="0"/>
              <a:t>Preemption Act of 1841 recognized rights of first settlers to buy government land later at lowest price</a:t>
            </a:r>
          </a:p>
          <a:p>
            <a:pPr lvl="1"/>
            <a:r>
              <a:rPr lang="en-US" dirty="0"/>
              <a:t>Strong informal custom of first settlers to support each other over new entrants</a:t>
            </a:r>
          </a:p>
          <a:p>
            <a:pPr lvl="1"/>
            <a:r>
              <a:rPr lang="en-US" dirty="0"/>
              <a:t>Claims to use water only good as if mining still being undertaken</a:t>
            </a:r>
          </a:p>
          <a:p>
            <a:pPr lvl="1"/>
            <a:r>
              <a:rPr lang="en-US" dirty="0"/>
              <a:t>Claims enforced by informal miner’s courts</a:t>
            </a:r>
          </a:p>
          <a:p>
            <a:pPr lvl="1"/>
            <a:r>
              <a:rPr lang="en-US" dirty="0"/>
              <a:t>Federal/California government do not step in</a:t>
            </a: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438912"/>
          </a:xfrm>
        </p:spPr>
        <p:txBody>
          <a:bodyPr>
            <a:normAutofit fontScale="90000"/>
          </a:bodyPr>
          <a:lstStyle/>
          <a:p>
            <a:endParaRPr lang="en-US" dirty="0"/>
          </a:p>
        </p:txBody>
      </p:sp>
      <p:sp>
        <p:nvSpPr>
          <p:cNvPr id="3" name="Content Placeholder 2"/>
          <p:cNvSpPr>
            <a:spLocks noGrp="1"/>
          </p:cNvSpPr>
          <p:nvPr>
            <p:ph idx="1"/>
          </p:nvPr>
        </p:nvSpPr>
        <p:spPr>
          <a:xfrm>
            <a:off x="457200" y="1295400"/>
            <a:ext cx="8229600" cy="5029200"/>
          </a:xfrm>
        </p:spPr>
        <p:txBody>
          <a:bodyPr>
            <a:normAutofit fontScale="85000" lnSpcReduction="20000"/>
          </a:bodyPr>
          <a:lstStyle/>
          <a:p>
            <a:r>
              <a:rPr lang="en-US" dirty="0"/>
              <a:t>First in time/first in right custom/implicit right develops</a:t>
            </a:r>
          </a:p>
          <a:p>
            <a:pPr lvl="1"/>
            <a:r>
              <a:rPr lang="en-US" dirty="0"/>
              <a:t>Recognized in law in California in 1851 as prior appropriation and by Federal government (who owned much of the land) in 1866</a:t>
            </a:r>
          </a:p>
          <a:p>
            <a:pPr lvl="1"/>
            <a:r>
              <a:rPr lang="en-US" dirty="0"/>
              <a:t>Clear conflict with riparian water rights recognized by California in 1850 and long the basis of most Federal and state water law</a:t>
            </a:r>
          </a:p>
          <a:p>
            <a:pPr lvl="1"/>
            <a:r>
              <a:rPr lang="en-US" dirty="0"/>
              <a:t>Appropriative water rights recognized now in all western U.S. states</a:t>
            </a:r>
          </a:p>
          <a:p>
            <a:pPr lvl="1"/>
            <a:r>
              <a:rPr lang="en-US" dirty="0"/>
              <a:t>Similar to Spanish water law in emphasis on use but under Spanish water law initiative for assign water rights lay with Crown. In U.S. emphasis on actions of individuals.</a:t>
            </a:r>
          </a:p>
          <a:p>
            <a:pPr lvl="1"/>
            <a:r>
              <a:rPr lang="en-US" dirty="0"/>
              <a:t>Initially only miners could take water but California court in 1855 upholds appropriative right to take water to sell to miners and creates a water industry.</a:t>
            </a:r>
          </a:p>
          <a:p>
            <a:pPr lvl="2"/>
            <a:r>
              <a:rPr lang="en-US" dirty="0"/>
              <a:t>Practice of “hydraulic mining” using water pressure to move dirt and rocks to expose gold develops</a:t>
            </a:r>
          </a:p>
          <a:p>
            <a:pPr lvl="2"/>
            <a:r>
              <a:rPr lang="en-US" dirty="0"/>
              <a:t>Immensely profitable and environmentally destructive</a:t>
            </a:r>
          </a:p>
          <a:p>
            <a:pPr lvl="2"/>
            <a:r>
              <a:rPr lang="en-US" dirty="0"/>
              <a:t>Shut down in 1884 by U.S. 9</a:t>
            </a:r>
            <a:r>
              <a:rPr lang="en-US" baseline="30000" dirty="0"/>
              <a:t>th</a:t>
            </a:r>
            <a:r>
              <a:rPr lang="en-US" dirty="0"/>
              <a:t> Circuit Appeals Court decision on the basis of damaging property of others and impairing navigation</a:t>
            </a:r>
          </a:p>
          <a:p>
            <a:pPr lvl="3"/>
            <a:r>
              <a:rPr lang="en-US" dirty="0"/>
              <a:t>One of the earliest major environmental decisions by a U.S. court</a:t>
            </a:r>
          </a:p>
          <a:p>
            <a:endParaRPr lang="en-US" dirty="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819912"/>
          </a:xfrm>
        </p:spPr>
        <p:txBody>
          <a:bodyPr/>
          <a:lstStyle/>
          <a:p>
            <a:endParaRPr lang="en-US" dirty="0"/>
          </a:p>
        </p:txBody>
      </p:sp>
      <p:sp>
        <p:nvSpPr>
          <p:cNvPr id="3" name="Content Placeholder 2"/>
          <p:cNvSpPr>
            <a:spLocks noGrp="1"/>
          </p:cNvSpPr>
          <p:nvPr>
            <p:ph idx="1"/>
          </p:nvPr>
        </p:nvSpPr>
        <p:spPr>
          <a:xfrm>
            <a:off x="457200" y="1935480"/>
            <a:ext cx="8382000" cy="4389120"/>
          </a:xfrm>
        </p:spPr>
        <p:txBody>
          <a:bodyPr>
            <a:normAutofit fontScale="92500" lnSpcReduction="10000"/>
          </a:bodyPr>
          <a:lstStyle/>
          <a:p>
            <a:r>
              <a:rPr lang="en-US" dirty="0"/>
              <a:t>Riparian and prior appropriation water law eventually class in California as a few people amass huge quantities of land in Central Valley</a:t>
            </a:r>
          </a:p>
          <a:p>
            <a:pPr lvl="1"/>
            <a:r>
              <a:rPr lang="en-US" dirty="0"/>
              <a:t>Small number of people had filed for appropriative rights much larger than total flows</a:t>
            </a:r>
          </a:p>
          <a:p>
            <a:pPr lvl="1"/>
            <a:r>
              <a:rPr lang="en-US" dirty="0"/>
              <a:t>Small number of people controlled much of riparian rights</a:t>
            </a:r>
          </a:p>
          <a:p>
            <a:r>
              <a:rPr lang="en-US" dirty="0"/>
              <a:t>In 1886 California Supreme Court (</a:t>
            </a:r>
            <a:r>
              <a:rPr lang="en-US" dirty="0" err="1"/>
              <a:t>Lux</a:t>
            </a:r>
            <a:r>
              <a:rPr lang="en-US" dirty="0"/>
              <a:t> v. </a:t>
            </a:r>
            <a:r>
              <a:rPr lang="en-US" dirty="0" err="1"/>
              <a:t>Haggin</a:t>
            </a:r>
            <a:r>
              <a:rPr lang="en-US" dirty="0"/>
              <a:t>) that:</a:t>
            </a:r>
          </a:p>
          <a:p>
            <a:pPr lvl="1"/>
            <a:r>
              <a:rPr lang="en-US" dirty="0"/>
              <a:t>Riparian rights inherit in all private lands, including public lands when they passed into private ownership</a:t>
            </a:r>
          </a:p>
          <a:p>
            <a:pPr lvl="1"/>
            <a:r>
              <a:rPr lang="en-US" dirty="0"/>
              <a:t>An appropriator could posses superior rights to a riparian if appropriator began taking water before riparian acquired property</a:t>
            </a:r>
          </a:p>
          <a:p>
            <a:pPr lvl="2">
              <a:buNone/>
            </a:pPr>
            <a:endParaRPr lang="en-US" dirty="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Small farmers/land owners react against water grab by big land owners by urging California to set up irrigation districts.</a:t>
            </a:r>
          </a:p>
          <a:p>
            <a:r>
              <a:rPr lang="en-US" dirty="0"/>
              <a:t>California pass the Wright Act 1887</a:t>
            </a:r>
          </a:p>
          <a:p>
            <a:pPr lvl="1"/>
            <a:r>
              <a:rPr lang="en-US" dirty="0"/>
              <a:t>Allowed for public irrigation districts</a:t>
            </a:r>
          </a:p>
          <a:p>
            <a:pPr lvl="1"/>
            <a:r>
              <a:rPr lang="en-US" dirty="0"/>
              <a:t>Locally controlled</a:t>
            </a:r>
          </a:p>
          <a:p>
            <a:pPr lvl="1"/>
            <a:r>
              <a:rPr lang="en-US" dirty="0"/>
              <a:t>Could take water under fairly loose conditions</a:t>
            </a:r>
          </a:p>
          <a:p>
            <a:pPr lvl="1"/>
            <a:r>
              <a:rPr lang="en-US" dirty="0"/>
              <a:t>Could tax land owners for district</a:t>
            </a:r>
          </a:p>
          <a:p>
            <a:pPr lvl="1"/>
            <a:r>
              <a:rPr lang="en-US" dirty="0"/>
              <a:t>Encouraged a large increase in irrigated agriculture</a:t>
            </a:r>
          </a:p>
          <a:p>
            <a:pPr lvl="1"/>
            <a:r>
              <a:rPr lang="en-US" dirty="0"/>
              <a:t>Subject of lots of litigation with big </a:t>
            </a:r>
            <a:r>
              <a:rPr lang="en-US"/>
              <a:t>land owners </a:t>
            </a:r>
            <a:endParaRPr lang="en-US" dirty="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Big Projects</a:t>
            </a:r>
          </a:p>
        </p:txBody>
      </p:sp>
      <p:sp>
        <p:nvSpPr>
          <p:cNvPr id="3" name="Content Placeholder 2"/>
          <p:cNvSpPr>
            <a:spLocks noGrp="1"/>
          </p:cNvSpPr>
          <p:nvPr>
            <p:ph idx="1"/>
          </p:nvPr>
        </p:nvSpPr>
        <p:spPr/>
        <p:txBody>
          <a:bodyPr/>
          <a:lstStyle/>
          <a:p>
            <a:endParaRPr lang="en-US" dirty="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4000" dirty="0"/>
              <a:t>Water Consumption as Percent of Average Annual Precipitation </a:t>
            </a:r>
          </a:p>
        </p:txBody>
      </p:sp>
      <p:pic>
        <p:nvPicPr>
          <p:cNvPr id="4" name="Picture 6" descr="-"/>
          <p:cNvPicPr>
            <a:picLocks noGrp="1" noChangeAspect="1" noChangeArrowheads="1"/>
          </p:cNvPicPr>
          <p:nvPr>
            <p:ph idx="1"/>
          </p:nvPr>
        </p:nvPicPr>
        <p:blipFill>
          <a:blip r:embed="rId2"/>
          <a:srcRect/>
          <a:stretch>
            <a:fillRect/>
          </a:stretch>
        </p:blipFill>
        <p:spPr bwMode="auto">
          <a:xfrm>
            <a:off x="990600" y="1852734"/>
            <a:ext cx="7315200" cy="4752305"/>
          </a:xfrm>
          <a:prstGeom prst="rect">
            <a:avLst/>
          </a:prstGeom>
          <a:noFill/>
          <a:ln w="9525">
            <a:noFill/>
            <a:miter lim="800000"/>
            <a:headEnd/>
            <a:tailEnd/>
          </a:ln>
        </p:spPr>
      </p:pic>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34112"/>
          </a:xfrm>
        </p:spPr>
        <p:txBody>
          <a:bodyPr>
            <a:normAutofit fontScale="90000"/>
          </a:bodyPr>
          <a:lstStyle/>
          <a:p>
            <a:endParaRPr lang="en-US" dirty="0"/>
          </a:p>
        </p:txBody>
      </p:sp>
      <p:pic>
        <p:nvPicPr>
          <p:cNvPr id="1026" name="Picture 2"/>
          <p:cNvPicPr>
            <a:picLocks noGrp="1" noChangeAspect="1" noChangeArrowheads="1"/>
          </p:cNvPicPr>
          <p:nvPr>
            <p:ph idx="1"/>
          </p:nvPr>
        </p:nvPicPr>
        <p:blipFill>
          <a:blip r:embed="rId2"/>
          <a:srcRect/>
          <a:stretch>
            <a:fillRect/>
          </a:stretch>
        </p:blipFill>
        <p:spPr bwMode="auto">
          <a:xfrm>
            <a:off x="570300" y="808948"/>
            <a:ext cx="7964100" cy="5792778"/>
          </a:xfrm>
          <a:prstGeom prst="rect">
            <a:avLst/>
          </a:prstGeom>
          <a:noFill/>
          <a:ln w="9525">
            <a:noFill/>
            <a:miter lim="800000"/>
            <a:headEnd/>
            <a:tailEnd/>
          </a:ln>
          <a:effectLst/>
        </p:spPr>
      </p:pic>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400" dirty="0"/>
              <a:t>California’s Ground Water</a:t>
            </a:r>
          </a:p>
        </p:txBody>
      </p:sp>
      <p:sp>
        <p:nvSpPr>
          <p:cNvPr id="3" name="Content Placeholder 2"/>
          <p:cNvSpPr>
            <a:spLocks noGrp="1"/>
          </p:cNvSpPr>
          <p:nvPr>
            <p:ph idx="1"/>
          </p:nvPr>
        </p:nvSpPr>
        <p:spPr/>
        <p:txBody>
          <a:bodyPr>
            <a:normAutofit fontScale="92500"/>
          </a:bodyPr>
          <a:lstStyle/>
          <a:p>
            <a:pPr>
              <a:lnSpc>
                <a:spcPct val="80000"/>
              </a:lnSpc>
              <a:defRPr/>
            </a:pPr>
            <a:r>
              <a:rPr lang="en-US" sz="2400" dirty="0"/>
              <a:t>California’s groundwater basins store about 850 million acre-feet of water.  </a:t>
            </a:r>
          </a:p>
          <a:p>
            <a:pPr lvl="1">
              <a:lnSpc>
                <a:spcPct val="80000"/>
              </a:lnSpc>
              <a:defRPr/>
            </a:pPr>
            <a:r>
              <a:rPr lang="en-US" sz="2200" dirty="0"/>
              <a:t>Less than 50% is unavailable for use due to depth of water table.</a:t>
            </a:r>
          </a:p>
          <a:p>
            <a:pPr>
              <a:lnSpc>
                <a:spcPct val="80000"/>
              </a:lnSpc>
              <a:defRPr/>
            </a:pPr>
            <a:r>
              <a:rPr lang="en-US" sz="2400" dirty="0"/>
              <a:t>Legally groundwater cannot be removed if not </a:t>
            </a:r>
            <a:r>
              <a:rPr lang="en-US" sz="2400" dirty="0" err="1"/>
              <a:t>replenishable</a:t>
            </a:r>
            <a:r>
              <a:rPr lang="en-US" sz="2400" dirty="0"/>
              <a:t>.</a:t>
            </a:r>
          </a:p>
          <a:p>
            <a:pPr>
              <a:lnSpc>
                <a:spcPct val="80000"/>
              </a:lnSpc>
              <a:defRPr/>
            </a:pPr>
            <a:r>
              <a:rPr lang="en-US" sz="2400" dirty="0"/>
              <a:t>15 million acre-feet of groundwater is pumped each year.</a:t>
            </a:r>
          </a:p>
          <a:p>
            <a:pPr>
              <a:lnSpc>
                <a:spcPct val="80000"/>
              </a:lnSpc>
              <a:defRPr/>
            </a:pPr>
            <a:r>
              <a:rPr lang="en-US" sz="2400" dirty="0"/>
              <a:t>20% of the state’s water requirements met with groundwater.</a:t>
            </a:r>
          </a:p>
          <a:p>
            <a:pPr lvl="1">
              <a:lnSpc>
                <a:spcPct val="80000"/>
              </a:lnSpc>
              <a:defRPr/>
            </a:pPr>
            <a:r>
              <a:rPr lang="en-US" sz="2200" dirty="0"/>
              <a:t>More in dry years</a:t>
            </a:r>
          </a:p>
          <a:p>
            <a:pPr>
              <a:lnSpc>
                <a:spcPct val="80000"/>
              </a:lnSpc>
              <a:defRPr/>
            </a:pPr>
            <a:r>
              <a:rPr lang="en-US" sz="2400" dirty="0"/>
              <a:t>On average CA is operating on a </a:t>
            </a:r>
            <a:r>
              <a:rPr lang="en-US" sz="2400" u="sng" dirty="0"/>
              <a:t>1.3 million acre-foot overdraft.</a:t>
            </a:r>
            <a:endParaRPr lang="en-US" sz="2400" dirty="0"/>
          </a:p>
          <a:p>
            <a:pPr>
              <a:lnSpc>
                <a:spcPct val="80000"/>
              </a:lnSpc>
              <a:defRPr/>
            </a:pPr>
            <a:r>
              <a:rPr lang="en-US" sz="2400" dirty="0"/>
              <a:t>CA groundwater is recharged by:</a:t>
            </a:r>
            <a:endParaRPr lang="en-US" sz="2400" b="1" dirty="0"/>
          </a:p>
          <a:p>
            <a:pPr lvl="1">
              <a:lnSpc>
                <a:spcPct val="80000"/>
              </a:lnSpc>
              <a:defRPr/>
            </a:pPr>
            <a:r>
              <a:rPr lang="en-US" sz="2000" dirty="0"/>
              <a:t>1) Nature – rain &amp; snow (7 million acre-foot annually)</a:t>
            </a:r>
          </a:p>
          <a:p>
            <a:pPr lvl="1">
              <a:lnSpc>
                <a:spcPct val="80000"/>
              </a:lnSpc>
              <a:defRPr/>
            </a:pPr>
            <a:r>
              <a:rPr lang="en-US" sz="2000" dirty="0"/>
              <a:t>2) After usage – agriculture &amp; industry (6.65 million acre-feet annually)</a:t>
            </a:r>
          </a:p>
          <a:p>
            <a:pPr lvl="1">
              <a:lnSpc>
                <a:spcPct val="80000"/>
              </a:lnSpc>
              <a:defRPr/>
            </a:pPr>
            <a:r>
              <a:rPr lang="en-US" sz="2000" dirty="0"/>
              <a:t>3) Recharge programs</a:t>
            </a:r>
          </a:p>
          <a:p>
            <a:endParaRPr lang="en-US" dirty="0"/>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048512"/>
          </a:xfrm>
        </p:spPr>
        <p:txBody>
          <a:bodyPr>
            <a:normAutofit/>
          </a:bodyPr>
          <a:lstStyle/>
          <a:p>
            <a:pPr algn="ctr"/>
            <a:r>
              <a:rPr lang="en-US" sz="4400" dirty="0"/>
              <a:t>The Standard Conflicts</a:t>
            </a:r>
          </a:p>
        </p:txBody>
      </p:sp>
      <p:sp>
        <p:nvSpPr>
          <p:cNvPr id="3" name="Content Placeholder 2"/>
          <p:cNvSpPr>
            <a:spLocks noGrp="1"/>
          </p:cNvSpPr>
          <p:nvPr>
            <p:ph idx="1"/>
          </p:nvPr>
        </p:nvSpPr>
        <p:spPr>
          <a:xfrm>
            <a:off x="381000" y="1935480"/>
            <a:ext cx="8458200" cy="4389120"/>
          </a:xfrm>
        </p:spPr>
        <p:txBody>
          <a:bodyPr>
            <a:normAutofit fontScale="92500" lnSpcReduction="10000"/>
          </a:bodyPr>
          <a:lstStyle/>
          <a:p>
            <a:r>
              <a:rPr lang="en-US" dirty="0"/>
              <a:t>North versus South</a:t>
            </a:r>
          </a:p>
          <a:p>
            <a:pPr lvl="1"/>
            <a:r>
              <a:rPr lang="en-US" dirty="0"/>
              <a:t>80% comes from North of Sacramento</a:t>
            </a:r>
          </a:p>
          <a:p>
            <a:pPr lvl="1"/>
            <a:r>
              <a:rPr lang="en-US" dirty="0"/>
              <a:t>80% used South of Sacramento</a:t>
            </a:r>
          </a:p>
          <a:p>
            <a:pPr lvl="1"/>
            <a:r>
              <a:rPr lang="en-US" dirty="0"/>
              <a:t>Interesting role of San Francisco in North-South debate</a:t>
            </a:r>
          </a:p>
          <a:p>
            <a:r>
              <a:rPr lang="en-US" dirty="0"/>
              <a:t>East versus West</a:t>
            </a:r>
          </a:p>
          <a:p>
            <a:pPr lvl="1"/>
            <a:r>
              <a:rPr lang="en-US" dirty="0"/>
              <a:t>Even larger share originates on eastern mountains and used to west on coast or Central Valley</a:t>
            </a:r>
          </a:p>
          <a:p>
            <a:r>
              <a:rPr lang="en-US" dirty="0"/>
              <a:t>Agriculture versus Urban</a:t>
            </a:r>
          </a:p>
          <a:p>
            <a:pPr lvl="1"/>
            <a:r>
              <a:rPr lang="en-US" dirty="0"/>
              <a:t>Traditional</a:t>
            </a:r>
          </a:p>
          <a:p>
            <a:r>
              <a:rPr lang="en-US" dirty="0"/>
              <a:t>Environmentalists versus Agriculture &amp; Urban   </a:t>
            </a:r>
          </a:p>
          <a:p>
            <a:pPr lvl="1"/>
            <a:r>
              <a:rPr lang="en-US" dirty="0"/>
              <a:t>Federal/California courts uphold Public Trust Doctrine mid 80’s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4400" dirty="0"/>
              <a:t>Water Grab Game</a:t>
            </a:r>
            <a:br>
              <a:rPr lang="en-US" sz="4400" dirty="0"/>
            </a:br>
            <a:r>
              <a:rPr lang="en-US" sz="4400" dirty="0"/>
              <a:t>How to Treat Subsequent Entrants</a:t>
            </a:r>
          </a:p>
        </p:txBody>
      </p:sp>
      <p:sp>
        <p:nvSpPr>
          <p:cNvPr id="3" name="Content Placeholder 2"/>
          <p:cNvSpPr>
            <a:spLocks noGrp="1"/>
          </p:cNvSpPr>
          <p:nvPr>
            <p:ph idx="1"/>
          </p:nvPr>
        </p:nvSpPr>
        <p:spPr/>
        <p:txBody>
          <a:bodyPr/>
          <a:lstStyle/>
          <a:p>
            <a:pPr>
              <a:buNone/>
            </a:pPr>
            <a:r>
              <a:rPr lang="en-US" sz="2000" dirty="0"/>
              <a:t>Options: (a) equally, (b) seniority, (c) position on river, (d) river frontage, (d) land area, (e) political power</a:t>
            </a:r>
          </a:p>
          <a:p>
            <a:pPr>
              <a:buNone/>
            </a:pPr>
            <a:r>
              <a:rPr lang="en-US" dirty="0"/>
              <a:t>                         </a:t>
            </a:r>
          </a:p>
          <a:p>
            <a:pPr>
              <a:buNone/>
            </a:pPr>
            <a:r>
              <a:rPr lang="en-US" dirty="0"/>
              <a:t>                              Farm 1</a:t>
            </a:r>
          </a:p>
          <a:p>
            <a:pPr>
              <a:buNone/>
            </a:pPr>
            <a:r>
              <a:rPr lang="en-US" dirty="0"/>
              <a:t>        River </a:t>
            </a:r>
          </a:p>
          <a:p>
            <a:pPr>
              <a:buNone/>
            </a:pPr>
            <a:endParaRPr lang="en-US" dirty="0"/>
          </a:p>
          <a:p>
            <a:pPr>
              <a:buNone/>
            </a:pPr>
            <a:r>
              <a:rPr lang="en-US" dirty="0"/>
              <a:t>				</a:t>
            </a:r>
          </a:p>
          <a:p>
            <a:pPr>
              <a:buNone/>
            </a:pPr>
            <a:r>
              <a:rPr lang="en-US" dirty="0"/>
              <a:t>				Farm 2			Farm 3          </a:t>
            </a:r>
          </a:p>
        </p:txBody>
      </p:sp>
      <p:sp>
        <p:nvSpPr>
          <p:cNvPr id="5" name="Freeform 4"/>
          <p:cNvSpPr/>
          <p:nvPr/>
        </p:nvSpPr>
        <p:spPr>
          <a:xfrm>
            <a:off x="465083" y="3413235"/>
            <a:ext cx="8229600" cy="1395248"/>
          </a:xfrm>
          <a:custGeom>
            <a:avLst/>
            <a:gdLst>
              <a:gd name="connsiteX0" fmla="*/ 0 w 8229600"/>
              <a:gd name="connsiteY0" fmla="*/ 228599 h 1395248"/>
              <a:gd name="connsiteX1" fmla="*/ 110358 w 8229600"/>
              <a:gd name="connsiteY1" fmla="*/ 126124 h 1395248"/>
              <a:gd name="connsiteX2" fmla="*/ 346841 w 8229600"/>
              <a:gd name="connsiteY2" fmla="*/ 236482 h 1395248"/>
              <a:gd name="connsiteX3" fmla="*/ 851338 w 8229600"/>
              <a:gd name="connsiteY3" fmla="*/ 307427 h 1395248"/>
              <a:gd name="connsiteX4" fmla="*/ 1686910 w 8229600"/>
              <a:gd name="connsiteY4" fmla="*/ 15765 h 1395248"/>
              <a:gd name="connsiteX5" fmla="*/ 2459420 w 8229600"/>
              <a:gd name="connsiteY5" fmla="*/ 402020 h 1395248"/>
              <a:gd name="connsiteX6" fmla="*/ 3074276 w 8229600"/>
              <a:gd name="connsiteY6" fmla="*/ 945931 h 1395248"/>
              <a:gd name="connsiteX7" fmla="*/ 4469524 w 8229600"/>
              <a:gd name="connsiteY7" fmla="*/ 86710 h 1395248"/>
              <a:gd name="connsiteX8" fmla="*/ 5620407 w 8229600"/>
              <a:gd name="connsiteY8" fmla="*/ 504496 h 1395248"/>
              <a:gd name="connsiteX9" fmla="*/ 6479627 w 8229600"/>
              <a:gd name="connsiteY9" fmla="*/ 993227 h 1395248"/>
              <a:gd name="connsiteX10" fmla="*/ 6818586 w 8229600"/>
              <a:gd name="connsiteY10" fmla="*/ 417786 h 1395248"/>
              <a:gd name="connsiteX11" fmla="*/ 7425558 w 8229600"/>
              <a:gd name="connsiteY11" fmla="*/ 827689 h 1395248"/>
              <a:gd name="connsiteX12" fmla="*/ 7764517 w 8229600"/>
              <a:gd name="connsiteY12" fmla="*/ 1001110 h 1395248"/>
              <a:gd name="connsiteX13" fmla="*/ 8229600 w 8229600"/>
              <a:gd name="connsiteY13" fmla="*/ 1395248 h 13952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8229600" h="1395248">
                <a:moveTo>
                  <a:pt x="0" y="228599"/>
                </a:moveTo>
                <a:cubicBezTo>
                  <a:pt x="26275" y="176704"/>
                  <a:pt x="52551" y="124810"/>
                  <a:pt x="110358" y="126124"/>
                </a:cubicBezTo>
                <a:cubicBezTo>
                  <a:pt x="168165" y="127438"/>
                  <a:pt x="223344" y="206265"/>
                  <a:pt x="346841" y="236482"/>
                </a:cubicBezTo>
                <a:cubicBezTo>
                  <a:pt x="470338" y="266699"/>
                  <a:pt x="627993" y="344213"/>
                  <a:pt x="851338" y="307427"/>
                </a:cubicBezTo>
                <a:cubicBezTo>
                  <a:pt x="1074683" y="270641"/>
                  <a:pt x="1418896" y="0"/>
                  <a:pt x="1686910" y="15765"/>
                </a:cubicBezTo>
                <a:cubicBezTo>
                  <a:pt x="1954924" y="31530"/>
                  <a:pt x="2228192" y="246992"/>
                  <a:pt x="2459420" y="402020"/>
                </a:cubicBezTo>
                <a:cubicBezTo>
                  <a:pt x="2690648" y="557048"/>
                  <a:pt x="2739259" y="998483"/>
                  <a:pt x="3074276" y="945931"/>
                </a:cubicBezTo>
                <a:cubicBezTo>
                  <a:pt x="3409293" y="893379"/>
                  <a:pt x="4045169" y="160283"/>
                  <a:pt x="4469524" y="86710"/>
                </a:cubicBezTo>
                <a:cubicBezTo>
                  <a:pt x="4893879" y="13138"/>
                  <a:pt x="5285390" y="353410"/>
                  <a:pt x="5620407" y="504496"/>
                </a:cubicBezTo>
                <a:cubicBezTo>
                  <a:pt x="5955424" y="655582"/>
                  <a:pt x="6279931" y="1007679"/>
                  <a:pt x="6479627" y="993227"/>
                </a:cubicBezTo>
                <a:cubicBezTo>
                  <a:pt x="6679323" y="978775"/>
                  <a:pt x="6660931" y="445376"/>
                  <a:pt x="6818586" y="417786"/>
                </a:cubicBezTo>
                <a:cubicBezTo>
                  <a:pt x="6976241" y="390196"/>
                  <a:pt x="7267903" y="730468"/>
                  <a:pt x="7425558" y="827689"/>
                </a:cubicBezTo>
                <a:cubicBezTo>
                  <a:pt x="7583213" y="924910"/>
                  <a:pt x="7630510" y="906517"/>
                  <a:pt x="7764517" y="1001110"/>
                </a:cubicBezTo>
                <a:cubicBezTo>
                  <a:pt x="7898524" y="1095703"/>
                  <a:pt x="8064062" y="1245475"/>
                  <a:pt x="8229600" y="1395248"/>
                </a:cubicBezTo>
              </a:path>
            </a:pathLst>
          </a:cu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6" name="Freeform 5"/>
          <p:cNvSpPr/>
          <p:nvPr/>
        </p:nvSpPr>
        <p:spPr>
          <a:xfrm>
            <a:off x="465083" y="3919045"/>
            <a:ext cx="8221717" cy="1575238"/>
          </a:xfrm>
          <a:custGeom>
            <a:avLst/>
            <a:gdLst>
              <a:gd name="connsiteX0" fmla="*/ 0 w 8221717"/>
              <a:gd name="connsiteY0" fmla="*/ 369176 h 1575238"/>
              <a:gd name="connsiteX1" fmla="*/ 181303 w 8221717"/>
              <a:gd name="connsiteY1" fmla="*/ 274583 h 1575238"/>
              <a:gd name="connsiteX2" fmla="*/ 197069 w 8221717"/>
              <a:gd name="connsiteY2" fmla="*/ 274583 h 1575238"/>
              <a:gd name="connsiteX3" fmla="*/ 543910 w 8221717"/>
              <a:gd name="connsiteY3" fmla="*/ 156341 h 1575238"/>
              <a:gd name="connsiteX4" fmla="*/ 851338 w 8221717"/>
              <a:gd name="connsiteY4" fmla="*/ 377058 h 1575238"/>
              <a:gd name="connsiteX5" fmla="*/ 1505607 w 8221717"/>
              <a:gd name="connsiteY5" fmla="*/ 243052 h 1575238"/>
              <a:gd name="connsiteX6" fmla="*/ 1954924 w 8221717"/>
              <a:gd name="connsiteY6" fmla="*/ 140576 h 1575238"/>
              <a:gd name="connsiteX7" fmla="*/ 2270234 w 8221717"/>
              <a:gd name="connsiteY7" fmla="*/ 645072 h 1575238"/>
              <a:gd name="connsiteX8" fmla="*/ 2475186 w 8221717"/>
              <a:gd name="connsiteY8" fmla="*/ 865789 h 1575238"/>
              <a:gd name="connsiteX9" fmla="*/ 3042745 w 8221717"/>
              <a:gd name="connsiteY9" fmla="*/ 944617 h 1575238"/>
              <a:gd name="connsiteX10" fmla="*/ 3468414 w 8221717"/>
              <a:gd name="connsiteY10" fmla="*/ 755431 h 1575238"/>
              <a:gd name="connsiteX11" fmla="*/ 4792717 w 8221717"/>
              <a:gd name="connsiteY11" fmla="*/ 53865 h 1575238"/>
              <a:gd name="connsiteX12" fmla="*/ 5415455 w 8221717"/>
              <a:gd name="connsiteY12" fmla="*/ 432238 h 1575238"/>
              <a:gd name="connsiteX13" fmla="*/ 5754414 w 8221717"/>
              <a:gd name="connsiteY13" fmla="*/ 1188983 h 1575238"/>
              <a:gd name="connsiteX14" fmla="*/ 6739758 w 8221717"/>
              <a:gd name="connsiteY14" fmla="*/ 716017 h 1575238"/>
              <a:gd name="connsiteX15" fmla="*/ 7070834 w 8221717"/>
              <a:gd name="connsiteY15" fmla="*/ 416472 h 1575238"/>
              <a:gd name="connsiteX16" fmla="*/ 7512269 w 8221717"/>
              <a:gd name="connsiteY16" fmla="*/ 1047093 h 1575238"/>
              <a:gd name="connsiteX17" fmla="*/ 7725103 w 8221717"/>
              <a:gd name="connsiteY17" fmla="*/ 1094389 h 1575238"/>
              <a:gd name="connsiteX18" fmla="*/ 8221717 w 8221717"/>
              <a:gd name="connsiteY18" fmla="*/ 1575238 h 15752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8221717" h="1575238">
                <a:moveTo>
                  <a:pt x="0" y="369176"/>
                </a:moveTo>
                <a:lnTo>
                  <a:pt x="181303" y="274583"/>
                </a:lnTo>
                <a:cubicBezTo>
                  <a:pt x="214148" y="258818"/>
                  <a:pt x="136635" y="294290"/>
                  <a:pt x="197069" y="274583"/>
                </a:cubicBezTo>
                <a:cubicBezTo>
                  <a:pt x="257503" y="254876"/>
                  <a:pt x="434865" y="139262"/>
                  <a:pt x="543910" y="156341"/>
                </a:cubicBezTo>
                <a:cubicBezTo>
                  <a:pt x="652955" y="173420"/>
                  <a:pt x="691055" y="362606"/>
                  <a:pt x="851338" y="377058"/>
                </a:cubicBezTo>
                <a:cubicBezTo>
                  <a:pt x="1011621" y="391510"/>
                  <a:pt x="1321676" y="282466"/>
                  <a:pt x="1505607" y="243052"/>
                </a:cubicBezTo>
                <a:cubicBezTo>
                  <a:pt x="1689538" y="203638"/>
                  <a:pt x="1827486" y="73573"/>
                  <a:pt x="1954924" y="140576"/>
                </a:cubicBezTo>
                <a:cubicBezTo>
                  <a:pt x="2082362" y="207579"/>
                  <a:pt x="2183524" y="524203"/>
                  <a:pt x="2270234" y="645072"/>
                </a:cubicBezTo>
                <a:cubicBezTo>
                  <a:pt x="2356944" y="765941"/>
                  <a:pt x="2346434" y="815865"/>
                  <a:pt x="2475186" y="865789"/>
                </a:cubicBezTo>
                <a:cubicBezTo>
                  <a:pt x="2603938" y="915713"/>
                  <a:pt x="2877207" y="963010"/>
                  <a:pt x="3042745" y="944617"/>
                </a:cubicBezTo>
                <a:cubicBezTo>
                  <a:pt x="3208283" y="926224"/>
                  <a:pt x="3176752" y="903890"/>
                  <a:pt x="3468414" y="755431"/>
                </a:cubicBezTo>
                <a:cubicBezTo>
                  <a:pt x="3760076" y="606972"/>
                  <a:pt x="4468210" y="107730"/>
                  <a:pt x="4792717" y="53865"/>
                </a:cubicBezTo>
                <a:cubicBezTo>
                  <a:pt x="5117224" y="0"/>
                  <a:pt x="5255172" y="243052"/>
                  <a:pt x="5415455" y="432238"/>
                </a:cubicBezTo>
                <a:cubicBezTo>
                  <a:pt x="5575738" y="621424"/>
                  <a:pt x="5533697" y="1141687"/>
                  <a:pt x="5754414" y="1188983"/>
                </a:cubicBezTo>
                <a:cubicBezTo>
                  <a:pt x="5975131" y="1236279"/>
                  <a:pt x="6520355" y="844769"/>
                  <a:pt x="6739758" y="716017"/>
                </a:cubicBezTo>
                <a:cubicBezTo>
                  <a:pt x="6959161" y="587265"/>
                  <a:pt x="6942082" y="361293"/>
                  <a:pt x="7070834" y="416472"/>
                </a:cubicBezTo>
                <a:cubicBezTo>
                  <a:pt x="7199586" y="471651"/>
                  <a:pt x="7403224" y="934107"/>
                  <a:pt x="7512269" y="1047093"/>
                </a:cubicBezTo>
                <a:cubicBezTo>
                  <a:pt x="7621314" y="1160079"/>
                  <a:pt x="7606862" y="1006365"/>
                  <a:pt x="7725103" y="1094389"/>
                </a:cubicBezTo>
                <a:cubicBezTo>
                  <a:pt x="7843344" y="1182413"/>
                  <a:pt x="8032530" y="1378825"/>
                  <a:pt x="8221717" y="1575238"/>
                </a:cubicBezTo>
              </a:path>
            </a:pathLst>
          </a:cu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7" name="Freeform 6"/>
          <p:cNvSpPr/>
          <p:nvPr/>
        </p:nvSpPr>
        <p:spPr>
          <a:xfrm>
            <a:off x="1534510" y="2542190"/>
            <a:ext cx="3778469" cy="1005051"/>
          </a:xfrm>
          <a:custGeom>
            <a:avLst/>
            <a:gdLst>
              <a:gd name="connsiteX0" fmla="*/ 767256 w 3778469"/>
              <a:gd name="connsiteY0" fmla="*/ 910458 h 1005051"/>
              <a:gd name="connsiteX1" fmla="*/ 633249 w 3778469"/>
              <a:gd name="connsiteY1" fmla="*/ 579382 h 1005051"/>
              <a:gd name="connsiteX2" fmla="*/ 183931 w 3778469"/>
              <a:gd name="connsiteY2" fmla="*/ 327134 h 1005051"/>
              <a:gd name="connsiteX3" fmla="*/ 1736835 w 3778469"/>
              <a:gd name="connsiteY3" fmla="*/ 571500 h 1005051"/>
              <a:gd name="connsiteX4" fmla="*/ 2320159 w 3778469"/>
              <a:gd name="connsiteY4" fmla="*/ 11824 h 1005051"/>
              <a:gd name="connsiteX5" fmla="*/ 2848304 w 3778469"/>
              <a:gd name="connsiteY5" fmla="*/ 642444 h 1005051"/>
              <a:gd name="connsiteX6" fmla="*/ 3092669 w 3778469"/>
              <a:gd name="connsiteY6" fmla="*/ 145831 h 1005051"/>
              <a:gd name="connsiteX7" fmla="*/ 3778469 w 3778469"/>
              <a:gd name="connsiteY7" fmla="*/ 1005051 h 10050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778469" h="1005051">
                <a:moveTo>
                  <a:pt x="767256" y="910458"/>
                </a:moveTo>
                <a:cubicBezTo>
                  <a:pt x="748863" y="793530"/>
                  <a:pt x="730470" y="676603"/>
                  <a:pt x="633249" y="579382"/>
                </a:cubicBezTo>
                <a:cubicBezTo>
                  <a:pt x="536028" y="482161"/>
                  <a:pt x="0" y="328448"/>
                  <a:pt x="183931" y="327134"/>
                </a:cubicBezTo>
                <a:cubicBezTo>
                  <a:pt x="367862" y="325820"/>
                  <a:pt x="1380797" y="624052"/>
                  <a:pt x="1736835" y="571500"/>
                </a:cubicBezTo>
                <a:cubicBezTo>
                  <a:pt x="2092873" y="518948"/>
                  <a:pt x="2134914" y="0"/>
                  <a:pt x="2320159" y="11824"/>
                </a:cubicBezTo>
                <a:cubicBezTo>
                  <a:pt x="2505404" y="23648"/>
                  <a:pt x="2719552" y="620110"/>
                  <a:pt x="2848304" y="642444"/>
                </a:cubicBezTo>
                <a:cubicBezTo>
                  <a:pt x="2977056" y="664778"/>
                  <a:pt x="2937642" y="85397"/>
                  <a:pt x="3092669" y="145831"/>
                </a:cubicBezTo>
                <a:cubicBezTo>
                  <a:pt x="3247696" y="206265"/>
                  <a:pt x="3513082" y="605658"/>
                  <a:pt x="3778469" y="1005051"/>
                </a:cubicBezTo>
              </a:path>
            </a:pathLst>
          </a:cu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8" name="Freeform 7"/>
          <p:cNvSpPr/>
          <p:nvPr/>
        </p:nvSpPr>
        <p:spPr>
          <a:xfrm>
            <a:off x="1646183" y="4169979"/>
            <a:ext cx="4210707" cy="2175642"/>
          </a:xfrm>
          <a:custGeom>
            <a:avLst/>
            <a:gdLst>
              <a:gd name="connsiteX0" fmla="*/ 300858 w 4210707"/>
              <a:gd name="connsiteY0" fmla="*/ 7883 h 2175642"/>
              <a:gd name="connsiteX1" fmla="*/ 17079 w 4210707"/>
              <a:gd name="connsiteY1" fmla="*/ 323193 h 2175642"/>
              <a:gd name="connsiteX2" fmla="*/ 198383 w 4210707"/>
              <a:gd name="connsiteY2" fmla="*/ 567559 h 2175642"/>
              <a:gd name="connsiteX3" fmla="*/ 545224 w 4210707"/>
              <a:gd name="connsiteY3" fmla="*/ 1158766 h 2175642"/>
              <a:gd name="connsiteX4" fmla="*/ 860534 w 4210707"/>
              <a:gd name="connsiteY4" fmla="*/ 1615966 h 2175642"/>
              <a:gd name="connsiteX5" fmla="*/ 1577865 w 4210707"/>
              <a:gd name="connsiteY5" fmla="*/ 1647497 h 2175642"/>
              <a:gd name="connsiteX6" fmla="*/ 1254672 w 4210707"/>
              <a:gd name="connsiteY6" fmla="*/ 2167759 h 2175642"/>
              <a:gd name="connsiteX7" fmla="*/ 2697217 w 4210707"/>
              <a:gd name="connsiteY7" fmla="*/ 1694793 h 2175642"/>
              <a:gd name="connsiteX8" fmla="*/ 3383017 w 4210707"/>
              <a:gd name="connsiteY8" fmla="*/ 709449 h 2175642"/>
              <a:gd name="connsiteX9" fmla="*/ 3966341 w 4210707"/>
              <a:gd name="connsiteY9" fmla="*/ 788276 h 2175642"/>
              <a:gd name="connsiteX10" fmla="*/ 3461845 w 4210707"/>
              <a:gd name="connsiteY10" fmla="*/ 102476 h 2175642"/>
              <a:gd name="connsiteX11" fmla="*/ 4210707 w 4210707"/>
              <a:gd name="connsiteY11" fmla="*/ 173421 h 21756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210707" h="2175642">
                <a:moveTo>
                  <a:pt x="300858" y="7883"/>
                </a:moveTo>
                <a:cubicBezTo>
                  <a:pt x="167508" y="118898"/>
                  <a:pt x="34158" y="229914"/>
                  <a:pt x="17079" y="323193"/>
                </a:cubicBezTo>
                <a:cubicBezTo>
                  <a:pt x="0" y="416472"/>
                  <a:pt x="110359" y="428297"/>
                  <a:pt x="198383" y="567559"/>
                </a:cubicBezTo>
                <a:cubicBezTo>
                  <a:pt x="286407" y="706821"/>
                  <a:pt x="434866" y="984032"/>
                  <a:pt x="545224" y="1158766"/>
                </a:cubicBezTo>
                <a:cubicBezTo>
                  <a:pt x="655583" y="1333501"/>
                  <a:pt x="688427" y="1534511"/>
                  <a:pt x="860534" y="1615966"/>
                </a:cubicBezTo>
                <a:cubicBezTo>
                  <a:pt x="1032641" y="1697421"/>
                  <a:pt x="1512175" y="1555532"/>
                  <a:pt x="1577865" y="1647497"/>
                </a:cubicBezTo>
                <a:cubicBezTo>
                  <a:pt x="1643555" y="1739462"/>
                  <a:pt x="1068113" y="2159876"/>
                  <a:pt x="1254672" y="2167759"/>
                </a:cubicBezTo>
                <a:cubicBezTo>
                  <a:pt x="1441231" y="2175642"/>
                  <a:pt x="2342493" y="1937845"/>
                  <a:pt x="2697217" y="1694793"/>
                </a:cubicBezTo>
                <a:cubicBezTo>
                  <a:pt x="3051941" y="1451741"/>
                  <a:pt x="3171496" y="860535"/>
                  <a:pt x="3383017" y="709449"/>
                </a:cubicBezTo>
                <a:cubicBezTo>
                  <a:pt x="3594538" y="558363"/>
                  <a:pt x="3953203" y="889438"/>
                  <a:pt x="3966341" y="788276"/>
                </a:cubicBezTo>
                <a:cubicBezTo>
                  <a:pt x="3979479" y="687114"/>
                  <a:pt x="3421117" y="204952"/>
                  <a:pt x="3461845" y="102476"/>
                </a:cubicBezTo>
                <a:cubicBezTo>
                  <a:pt x="3502573" y="0"/>
                  <a:pt x="3856640" y="86710"/>
                  <a:pt x="4210707" y="173421"/>
                </a:cubicBezTo>
              </a:path>
            </a:pathLst>
          </a:cu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9" name="Freeform 8"/>
          <p:cNvSpPr/>
          <p:nvPr/>
        </p:nvSpPr>
        <p:spPr>
          <a:xfrm>
            <a:off x="5659821" y="4311869"/>
            <a:ext cx="2435772" cy="2554014"/>
          </a:xfrm>
          <a:custGeom>
            <a:avLst/>
            <a:gdLst>
              <a:gd name="connsiteX0" fmla="*/ 0 w 2435772"/>
              <a:gd name="connsiteY0" fmla="*/ 0 h 2554014"/>
              <a:gd name="connsiteX1" fmla="*/ 149772 w 2435772"/>
              <a:gd name="connsiteY1" fmla="*/ 141890 h 2554014"/>
              <a:gd name="connsiteX2" fmla="*/ 268013 w 2435772"/>
              <a:gd name="connsiteY2" fmla="*/ 299545 h 2554014"/>
              <a:gd name="connsiteX3" fmla="*/ 252248 w 2435772"/>
              <a:gd name="connsiteY3" fmla="*/ 543910 h 2554014"/>
              <a:gd name="connsiteX4" fmla="*/ 457200 w 2435772"/>
              <a:gd name="connsiteY4" fmla="*/ 859221 h 2554014"/>
              <a:gd name="connsiteX5" fmla="*/ 693682 w 2435772"/>
              <a:gd name="connsiteY5" fmla="*/ 1032641 h 2554014"/>
              <a:gd name="connsiteX6" fmla="*/ 1040524 w 2435772"/>
              <a:gd name="connsiteY6" fmla="*/ 1537138 h 2554014"/>
              <a:gd name="connsiteX7" fmla="*/ 2128345 w 2435772"/>
              <a:gd name="connsiteY7" fmla="*/ 1860331 h 2554014"/>
              <a:gd name="connsiteX8" fmla="*/ 2435772 w 2435772"/>
              <a:gd name="connsiteY8" fmla="*/ 2554014 h 25540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435772" h="2554014">
                <a:moveTo>
                  <a:pt x="0" y="0"/>
                </a:moveTo>
                <a:cubicBezTo>
                  <a:pt x="52551" y="45983"/>
                  <a:pt x="105103" y="91966"/>
                  <a:pt x="149772" y="141890"/>
                </a:cubicBezTo>
                <a:cubicBezTo>
                  <a:pt x="194441" y="191814"/>
                  <a:pt x="250934" y="232542"/>
                  <a:pt x="268013" y="299545"/>
                </a:cubicBezTo>
                <a:cubicBezTo>
                  <a:pt x="285092" y="366548"/>
                  <a:pt x="220717" y="450631"/>
                  <a:pt x="252248" y="543910"/>
                </a:cubicBezTo>
                <a:cubicBezTo>
                  <a:pt x="283779" y="637189"/>
                  <a:pt x="383628" y="777766"/>
                  <a:pt x="457200" y="859221"/>
                </a:cubicBezTo>
                <a:cubicBezTo>
                  <a:pt x="530772" y="940676"/>
                  <a:pt x="596461" y="919655"/>
                  <a:pt x="693682" y="1032641"/>
                </a:cubicBezTo>
                <a:cubicBezTo>
                  <a:pt x="790903" y="1145627"/>
                  <a:pt x="801413" y="1399190"/>
                  <a:pt x="1040524" y="1537138"/>
                </a:cubicBezTo>
                <a:cubicBezTo>
                  <a:pt x="1279635" y="1675086"/>
                  <a:pt x="1895804" y="1690852"/>
                  <a:pt x="2128345" y="1860331"/>
                </a:cubicBezTo>
                <a:cubicBezTo>
                  <a:pt x="2360886" y="2029810"/>
                  <a:pt x="2398329" y="2291912"/>
                  <a:pt x="2435772" y="2554014"/>
                </a:cubicBezTo>
              </a:path>
            </a:pathLst>
          </a:cu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10" name="Right Arrow 9"/>
          <p:cNvSpPr/>
          <p:nvPr/>
        </p:nvSpPr>
        <p:spPr>
          <a:xfrm>
            <a:off x="3048000" y="4419600"/>
            <a:ext cx="609600" cy="3048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704088"/>
            <a:ext cx="8534400" cy="1143000"/>
          </a:xfrm>
        </p:spPr>
        <p:txBody>
          <a:bodyPr>
            <a:noAutofit/>
          </a:bodyPr>
          <a:lstStyle/>
          <a:p>
            <a:pPr algn="ctr"/>
            <a:r>
              <a:rPr lang="en-US" sz="3600" dirty="0"/>
              <a:t>Water Grab Game</a:t>
            </a:r>
            <a:br>
              <a:rPr lang="en-US" sz="3600" dirty="0"/>
            </a:br>
            <a:r>
              <a:rPr lang="en-US" sz="3600" dirty="0"/>
              <a:t>How to Treat Entrants Without River Frontage</a:t>
            </a:r>
          </a:p>
        </p:txBody>
      </p:sp>
      <p:sp>
        <p:nvSpPr>
          <p:cNvPr id="3" name="Content Placeholder 2"/>
          <p:cNvSpPr>
            <a:spLocks noGrp="1"/>
          </p:cNvSpPr>
          <p:nvPr>
            <p:ph idx="1"/>
          </p:nvPr>
        </p:nvSpPr>
        <p:spPr/>
        <p:txBody>
          <a:bodyPr/>
          <a:lstStyle/>
          <a:p>
            <a:pPr>
              <a:buNone/>
            </a:pPr>
            <a:r>
              <a:rPr lang="en-US" sz="2000" dirty="0"/>
              <a:t>Options: (a) no rights, (b) purchase water from Farm 2 or 3, or (c) extract from directly from river and transport to Farm 4</a:t>
            </a:r>
          </a:p>
          <a:p>
            <a:pPr>
              <a:buNone/>
            </a:pPr>
            <a:r>
              <a:rPr lang="en-US" dirty="0"/>
              <a:t>                         </a:t>
            </a:r>
          </a:p>
          <a:p>
            <a:pPr>
              <a:buNone/>
            </a:pPr>
            <a:r>
              <a:rPr lang="en-US" dirty="0"/>
              <a:t>                              Farm 1</a:t>
            </a:r>
          </a:p>
          <a:p>
            <a:pPr>
              <a:buNone/>
            </a:pPr>
            <a:r>
              <a:rPr lang="en-US" dirty="0"/>
              <a:t>        River </a:t>
            </a:r>
          </a:p>
          <a:p>
            <a:pPr>
              <a:buNone/>
            </a:pPr>
            <a:endParaRPr lang="en-US" dirty="0"/>
          </a:p>
          <a:p>
            <a:pPr>
              <a:buNone/>
            </a:pPr>
            <a:r>
              <a:rPr lang="en-US" dirty="0"/>
              <a:t>				</a:t>
            </a:r>
          </a:p>
          <a:p>
            <a:pPr>
              <a:buNone/>
            </a:pPr>
            <a:r>
              <a:rPr lang="en-US" dirty="0"/>
              <a:t>				Farm 2	Farm 4	Farm 3          </a:t>
            </a:r>
          </a:p>
        </p:txBody>
      </p:sp>
      <p:sp>
        <p:nvSpPr>
          <p:cNvPr id="5" name="Freeform 4"/>
          <p:cNvSpPr/>
          <p:nvPr/>
        </p:nvSpPr>
        <p:spPr>
          <a:xfrm>
            <a:off x="465083" y="3413235"/>
            <a:ext cx="8229600" cy="1395248"/>
          </a:xfrm>
          <a:custGeom>
            <a:avLst/>
            <a:gdLst>
              <a:gd name="connsiteX0" fmla="*/ 0 w 8229600"/>
              <a:gd name="connsiteY0" fmla="*/ 228599 h 1395248"/>
              <a:gd name="connsiteX1" fmla="*/ 110358 w 8229600"/>
              <a:gd name="connsiteY1" fmla="*/ 126124 h 1395248"/>
              <a:gd name="connsiteX2" fmla="*/ 346841 w 8229600"/>
              <a:gd name="connsiteY2" fmla="*/ 236482 h 1395248"/>
              <a:gd name="connsiteX3" fmla="*/ 851338 w 8229600"/>
              <a:gd name="connsiteY3" fmla="*/ 307427 h 1395248"/>
              <a:gd name="connsiteX4" fmla="*/ 1686910 w 8229600"/>
              <a:gd name="connsiteY4" fmla="*/ 15765 h 1395248"/>
              <a:gd name="connsiteX5" fmla="*/ 2459420 w 8229600"/>
              <a:gd name="connsiteY5" fmla="*/ 402020 h 1395248"/>
              <a:gd name="connsiteX6" fmla="*/ 3074276 w 8229600"/>
              <a:gd name="connsiteY6" fmla="*/ 945931 h 1395248"/>
              <a:gd name="connsiteX7" fmla="*/ 4469524 w 8229600"/>
              <a:gd name="connsiteY7" fmla="*/ 86710 h 1395248"/>
              <a:gd name="connsiteX8" fmla="*/ 5620407 w 8229600"/>
              <a:gd name="connsiteY8" fmla="*/ 504496 h 1395248"/>
              <a:gd name="connsiteX9" fmla="*/ 6479627 w 8229600"/>
              <a:gd name="connsiteY9" fmla="*/ 993227 h 1395248"/>
              <a:gd name="connsiteX10" fmla="*/ 6818586 w 8229600"/>
              <a:gd name="connsiteY10" fmla="*/ 417786 h 1395248"/>
              <a:gd name="connsiteX11" fmla="*/ 7425558 w 8229600"/>
              <a:gd name="connsiteY11" fmla="*/ 827689 h 1395248"/>
              <a:gd name="connsiteX12" fmla="*/ 7764517 w 8229600"/>
              <a:gd name="connsiteY12" fmla="*/ 1001110 h 1395248"/>
              <a:gd name="connsiteX13" fmla="*/ 8229600 w 8229600"/>
              <a:gd name="connsiteY13" fmla="*/ 1395248 h 13952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8229600" h="1395248">
                <a:moveTo>
                  <a:pt x="0" y="228599"/>
                </a:moveTo>
                <a:cubicBezTo>
                  <a:pt x="26275" y="176704"/>
                  <a:pt x="52551" y="124810"/>
                  <a:pt x="110358" y="126124"/>
                </a:cubicBezTo>
                <a:cubicBezTo>
                  <a:pt x="168165" y="127438"/>
                  <a:pt x="223344" y="206265"/>
                  <a:pt x="346841" y="236482"/>
                </a:cubicBezTo>
                <a:cubicBezTo>
                  <a:pt x="470338" y="266699"/>
                  <a:pt x="627993" y="344213"/>
                  <a:pt x="851338" y="307427"/>
                </a:cubicBezTo>
                <a:cubicBezTo>
                  <a:pt x="1074683" y="270641"/>
                  <a:pt x="1418896" y="0"/>
                  <a:pt x="1686910" y="15765"/>
                </a:cubicBezTo>
                <a:cubicBezTo>
                  <a:pt x="1954924" y="31530"/>
                  <a:pt x="2228192" y="246992"/>
                  <a:pt x="2459420" y="402020"/>
                </a:cubicBezTo>
                <a:cubicBezTo>
                  <a:pt x="2690648" y="557048"/>
                  <a:pt x="2739259" y="998483"/>
                  <a:pt x="3074276" y="945931"/>
                </a:cubicBezTo>
                <a:cubicBezTo>
                  <a:pt x="3409293" y="893379"/>
                  <a:pt x="4045169" y="160283"/>
                  <a:pt x="4469524" y="86710"/>
                </a:cubicBezTo>
                <a:cubicBezTo>
                  <a:pt x="4893879" y="13138"/>
                  <a:pt x="5285390" y="353410"/>
                  <a:pt x="5620407" y="504496"/>
                </a:cubicBezTo>
                <a:cubicBezTo>
                  <a:pt x="5955424" y="655582"/>
                  <a:pt x="6279931" y="1007679"/>
                  <a:pt x="6479627" y="993227"/>
                </a:cubicBezTo>
                <a:cubicBezTo>
                  <a:pt x="6679323" y="978775"/>
                  <a:pt x="6660931" y="445376"/>
                  <a:pt x="6818586" y="417786"/>
                </a:cubicBezTo>
                <a:cubicBezTo>
                  <a:pt x="6976241" y="390196"/>
                  <a:pt x="7267903" y="730468"/>
                  <a:pt x="7425558" y="827689"/>
                </a:cubicBezTo>
                <a:cubicBezTo>
                  <a:pt x="7583213" y="924910"/>
                  <a:pt x="7630510" y="906517"/>
                  <a:pt x="7764517" y="1001110"/>
                </a:cubicBezTo>
                <a:cubicBezTo>
                  <a:pt x="7898524" y="1095703"/>
                  <a:pt x="8064062" y="1245475"/>
                  <a:pt x="8229600" y="1395248"/>
                </a:cubicBezTo>
              </a:path>
            </a:pathLst>
          </a:cu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6" name="Freeform 5"/>
          <p:cNvSpPr/>
          <p:nvPr/>
        </p:nvSpPr>
        <p:spPr>
          <a:xfrm>
            <a:off x="465083" y="3919045"/>
            <a:ext cx="8221717" cy="1575238"/>
          </a:xfrm>
          <a:custGeom>
            <a:avLst/>
            <a:gdLst>
              <a:gd name="connsiteX0" fmla="*/ 0 w 8221717"/>
              <a:gd name="connsiteY0" fmla="*/ 369176 h 1575238"/>
              <a:gd name="connsiteX1" fmla="*/ 181303 w 8221717"/>
              <a:gd name="connsiteY1" fmla="*/ 274583 h 1575238"/>
              <a:gd name="connsiteX2" fmla="*/ 197069 w 8221717"/>
              <a:gd name="connsiteY2" fmla="*/ 274583 h 1575238"/>
              <a:gd name="connsiteX3" fmla="*/ 543910 w 8221717"/>
              <a:gd name="connsiteY3" fmla="*/ 156341 h 1575238"/>
              <a:gd name="connsiteX4" fmla="*/ 851338 w 8221717"/>
              <a:gd name="connsiteY4" fmla="*/ 377058 h 1575238"/>
              <a:gd name="connsiteX5" fmla="*/ 1505607 w 8221717"/>
              <a:gd name="connsiteY5" fmla="*/ 243052 h 1575238"/>
              <a:gd name="connsiteX6" fmla="*/ 1954924 w 8221717"/>
              <a:gd name="connsiteY6" fmla="*/ 140576 h 1575238"/>
              <a:gd name="connsiteX7" fmla="*/ 2270234 w 8221717"/>
              <a:gd name="connsiteY7" fmla="*/ 645072 h 1575238"/>
              <a:gd name="connsiteX8" fmla="*/ 2475186 w 8221717"/>
              <a:gd name="connsiteY8" fmla="*/ 865789 h 1575238"/>
              <a:gd name="connsiteX9" fmla="*/ 3042745 w 8221717"/>
              <a:gd name="connsiteY9" fmla="*/ 944617 h 1575238"/>
              <a:gd name="connsiteX10" fmla="*/ 3468414 w 8221717"/>
              <a:gd name="connsiteY10" fmla="*/ 755431 h 1575238"/>
              <a:gd name="connsiteX11" fmla="*/ 4792717 w 8221717"/>
              <a:gd name="connsiteY11" fmla="*/ 53865 h 1575238"/>
              <a:gd name="connsiteX12" fmla="*/ 5415455 w 8221717"/>
              <a:gd name="connsiteY12" fmla="*/ 432238 h 1575238"/>
              <a:gd name="connsiteX13" fmla="*/ 5754414 w 8221717"/>
              <a:gd name="connsiteY13" fmla="*/ 1188983 h 1575238"/>
              <a:gd name="connsiteX14" fmla="*/ 6739758 w 8221717"/>
              <a:gd name="connsiteY14" fmla="*/ 716017 h 1575238"/>
              <a:gd name="connsiteX15" fmla="*/ 7070834 w 8221717"/>
              <a:gd name="connsiteY15" fmla="*/ 416472 h 1575238"/>
              <a:gd name="connsiteX16" fmla="*/ 7512269 w 8221717"/>
              <a:gd name="connsiteY16" fmla="*/ 1047093 h 1575238"/>
              <a:gd name="connsiteX17" fmla="*/ 7725103 w 8221717"/>
              <a:gd name="connsiteY17" fmla="*/ 1094389 h 1575238"/>
              <a:gd name="connsiteX18" fmla="*/ 8221717 w 8221717"/>
              <a:gd name="connsiteY18" fmla="*/ 1575238 h 15752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8221717" h="1575238">
                <a:moveTo>
                  <a:pt x="0" y="369176"/>
                </a:moveTo>
                <a:lnTo>
                  <a:pt x="181303" y="274583"/>
                </a:lnTo>
                <a:cubicBezTo>
                  <a:pt x="214148" y="258818"/>
                  <a:pt x="136635" y="294290"/>
                  <a:pt x="197069" y="274583"/>
                </a:cubicBezTo>
                <a:cubicBezTo>
                  <a:pt x="257503" y="254876"/>
                  <a:pt x="434865" y="139262"/>
                  <a:pt x="543910" y="156341"/>
                </a:cubicBezTo>
                <a:cubicBezTo>
                  <a:pt x="652955" y="173420"/>
                  <a:pt x="691055" y="362606"/>
                  <a:pt x="851338" y="377058"/>
                </a:cubicBezTo>
                <a:cubicBezTo>
                  <a:pt x="1011621" y="391510"/>
                  <a:pt x="1321676" y="282466"/>
                  <a:pt x="1505607" y="243052"/>
                </a:cubicBezTo>
                <a:cubicBezTo>
                  <a:pt x="1689538" y="203638"/>
                  <a:pt x="1827486" y="73573"/>
                  <a:pt x="1954924" y="140576"/>
                </a:cubicBezTo>
                <a:cubicBezTo>
                  <a:pt x="2082362" y="207579"/>
                  <a:pt x="2183524" y="524203"/>
                  <a:pt x="2270234" y="645072"/>
                </a:cubicBezTo>
                <a:cubicBezTo>
                  <a:pt x="2356944" y="765941"/>
                  <a:pt x="2346434" y="815865"/>
                  <a:pt x="2475186" y="865789"/>
                </a:cubicBezTo>
                <a:cubicBezTo>
                  <a:pt x="2603938" y="915713"/>
                  <a:pt x="2877207" y="963010"/>
                  <a:pt x="3042745" y="944617"/>
                </a:cubicBezTo>
                <a:cubicBezTo>
                  <a:pt x="3208283" y="926224"/>
                  <a:pt x="3176752" y="903890"/>
                  <a:pt x="3468414" y="755431"/>
                </a:cubicBezTo>
                <a:cubicBezTo>
                  <a:pt x="3760076" y="606972"/>
                  <a:pt x="4468210" y="107730"/>
                  <a:pt x="4792717" y="53865"/>
                </a:cubicBezTo>
                <a:cubicBezTo>
                  <a:pt x="5117224" y="0"/>
                  <a:pt x="5255172" y="243052"/>
                  <a:pt x="5415455" y="432238"/>
                </a:cubicBezTo>
                <a:cubicBezTo>
                  <a:pt x="5575738" y="621424"/>
                  <a:pt x="5533697" y="1141687"/>
                  <a:pt x="5754414" y="1188983"/>
                </a:cubicBezTo>
                <a:cubicBezTo>
                  <a:pt x="5975131" y="1236279"/>
                  <a:pt x="6520355" y="844769"/>
                  <a:pt x="6739758" y="716017"/>
                </a:cubicBezTo>
                <a:cubicBezTo>
                  <a:pt x="6959161" y="587265"/>
                  <a:pt x="6942082" y="361293"/>
                  <a:pt x="7070834" y="416472"/>
                </a:cubicBezTo>
                <a:cubicBezTo>
                  <a:pt x="7199586" y="471651"/>
                  <a:pt x="7403224" y="934107"/>
                  <a:pt x="7512269" y="1047093"/>
                </a:cubicBezTo>
                <a:cubicBezTo>
                  <a:pt x="7621314" y="1160079"/>
                  <a:pt x="7606862" y="1006365"/>
                  <a:pt x="7725103" y="1094389"/>
                </a:cubicBezTo>
                <a:cubicBezTo>
                  <a:pt x="7843344" y="1182413"/>
                  <a:pt x="8032530" y="1378825"/>
                  <a:pt x="8221717" y="1575238"/>
                </a:cubicBezTo>
              </a:path>
            </a:pathLst>
          </a:cu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7" name="Freeform 6"/>
          <p:cNvSpPr/>
          <p:nvPr/>
        </p:nvSpPr>
        <p:spPr>
          <a:xfrm>
            <a:off x="1534510" y="2542190"/>
            <a:ext cx="3778469" cy="1005051"/>
          </a:xfrm>
          <a:custGeom>
            <a:avLst/>
            <a:gdLst>
              <a:gd name="connsiteX0" fmla="*/ 767256 w 3778469"/>
              <a:gd name="connsiteY0" fmla="*/ 910458 h 1005051"/>
              <a:gd name="connsiteX1" fmla="*/ 633249 w 3778469"/>
              <a:gd name="connsiteY1" fmla="*/ 579382 h 1005051"/>
              <a:gd name="connsiteX2" fmla="*/ 183931 w 3778469"/>
              <a:gd name="connsiteY2" fmla="*/ 327134 h 1005051"/>
              <a:gd name="connsiteX3" fmla="*/ 1736835 w 3778469"/>
              <a:gd name="connsiteY3" fmla="*/ 571500 h 1005051"/>
              <a:gd name="connsiteX4" fmla="*/ 2320159 w 3778469"/>
              <a:gd name="connsiteY4" fmla="*/ 11824 h 1005051"/>
              <a:gd name="connsiteX5" fmla="*/ 2848304 w 3778469"/>
              <a:gd name="connsiteY5" fmla="*/ 642444 h 1005051"/>
              <a:gd name="connsiteX6" fmla="*/ 3092669 w 3778469"/>
              <a:gd name="connsiteY6" fmla="*/ 145831 h 1005051"/>
              <a:gd name="connsiteX7" fmla="*/ 3778469 w 3778469"/>
              <a:gd name="connsiteY7" fmla="*/ 1005051 h 10050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778469" h="1005051">
                <a:moveTo>
                  <a:pt x="767256" y="910458"/>
                </a:moveTo>
                <a:cubicBezTo>
                  <a:pt x="748863" y="793530"/>
                  <a:pt x="730470" y="676603"/>
                  <a:pt x="633249" y="579382"/>
                </a:cubicBezTo>
                <a:cubicBezTo>
                  <a:pt x="536028" y="482161"/>
                  <a:pt x="0" y="328448"/>
                  <a:pt x="183931" y="327134"/>
                </a:cubicBezTo>
                <a:cubicBezTo>
                  <a:pt x="367862" y="325820"/>
                  <a:pt x="1380797" y="624052"/>
                  <a:pt x="1736835" y="571500"/>
                </a:cubicBezTo>
                <a:cubicBezTo>
                  <a:pt x="2092873" y="518948"/>
                  <a:pt x="2134914" y="0"/>
                  <a:pt x="2320159" y="11824"/>
                </a:cubicBezTo>
                <a:cubicBezTo>
                  <a:pt x="2505404" y="23648"/>
                  <a:pt x="2719552" y="620110"/>
                  <a:pt x="2848304" y="642444"/>
                </a:cubicBezTo>
                <a:cubicBezTo>
                  <a:pt x="2977056" y="664778"/>
                  <a:pt x="2937642" y="85397"/>
                  <a:pt x="3092669" y="145831"/>
                </a:cubicBezTo>
                <a:cubicBezTo>
                  <a:pt x="3247696" y="206265"/>
                  <a:pt x="3513082" y="605658"/>
                  <a:pt x="3778469" y="1005051"/>
                </a:cubicBezTo>
              </a:path>
            </a:pathLst>
          </a:cu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8" name="Freeform 7"/>
          <p:cNvSpPr/>
          <p:nvPr/>
        </p:nvSpPr>
        <p:spPr>
          <a:xfrm>
            <a:off x="1646183" y="4169979"/>
            <a:ext cx="4210707" cy="2175642"/>
          </a:xfrm>
          <a:custGeom>
            <a:avLst/>
            <a:gdLst>
              <a:gd name="connsiteX0" fmla="*/ 300858 w 4210707"/>
              <a:gd name="connsiteY0" fmla="*/ 7883 h 2175642"/>
              <a:gd name="connsiteX1" fmla="*/ 17079 w 4210707"/>
              <a:gd name="connsiteY1" fmla="*/ 323193 h 2175642"/>
              <a:gd name="connsiteX2" fmla="*/ 198383 w 4210707"/>
              <a:gd name="connsiteY2" fmla="*/ 567559 h 2175642"/>
              <a:gd name="connsiteX3" fmla="*/ 545224 w 4210707"/>
              <a:gd name="connsiteY3" fmla="*/ 1158766 h 2175642"/>
              <a:gd name="connsiteX4" fmla="*/ 860534 w 4210707"/>
              <a:gd name="connsiteY4" fmla="*/ 1615966 h 2175642"/>
              <a:gd name="connsiteX5" fmla="*/ 1577865 w 4210707"/>
              <a:gd name="connsiteY5" fmla="*/ 1647497 h 2175642"/>
              <a:gd name="connsiteX6" fmla="*/ 1254672 w 4210707"/>
              <a:gd name="connsiteY6" fmla="*/ 2167759 h 2175642"/>
              <a:gd name="connsiteX7" fmla="*/ 2697217 w 4210707"/>
              <a:gd name="connsiteY7" fmla="*/ 1694793 h 2175642"/>
              <a:gd name="connsiteX8" fmla="*/ 3383017 w 4210707"/>
              <a:gd name="connsiteY8" fmla="*/ 709449 h 2175642"/>
              <a:gd name="connsiteX9" fmla="*/ 3966341 w 4210707"/>
              <a:gd name="connsiteY9" fmla="*/ 788276 h 2175642"/>
              <a:gd name="connsiteX10" fmla="*/ 3461845 w 4210707"/>
              <a:gd name="connsiteY10" fmla="*/ 102476 h 2175642"/>
              <a:gd name="connsiteX11" fmla="*/ 4210707 w 4210707"/>
              <a:gd name="connsiteY11" fmla="*/ 173421 h 21756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210707" h="2175642">
                <a:moveTo>
                  <a:pt x="300858" y="7883"/>
                </a:moveTo>
                <a:cubicBezTo>
                  <a:pt x="167508" y="118898"/>
                  <a:pt x="34158" y="229914"/>
                  <a:pt x="17079" y="323193"/>
                </a:cubicBezTo>
                <a:cubicBezTo>
                  <a:pt x="0" y="416472"/>
                  <a:pt x="110359" y="428297"/>
                  <a:pt x="198383" y="567559"/>
                </a:cubicBezTo>
                <a:cubicBezTo>
                  <a:pt x="286407" y="706821"/>
                  <a:pt x="434866" y="984032"/>
                  <a:pt x="545224" y="1158766"/>
                </a:cubicBezTo>
                <a:cubicBezTo>
                  <a:pt x="655583" y="1333501"/>
                  <a:pt x="688427" y="1534511"/>
                  <a:pt x="860534" y="1615966"/>
                </a:cubicBezTo>
                <a:cubicBezTo>
                  <a:pt x="1032641" y="1697421"/>
                  <a:pt x="1512175" y="1555532"/>
                  <a:pt x="1577865" y="1647497"/>
                </a:cubicBezTo>
                <a:cubicBezTo>
                  <a:pt x="1643555" y="1739462"/>
                  <a:pt x="1068113" y="2159876"/>
                  <a:pt x="1254672" y="2167759"/>
                </a:cubicBezTo>
                <a:cubicBezTo>
                  <a:pt x="1441231" y="2175642"/>
                  <a:pt x="2342493" y="1937845"/>
                  <a:pt x="2697217" y="1694793"/>
                </a:cubicBezTo>
                <a:cubicBezTo>
                  <a:pt x="3051941" y="1451741"/>
                  <a:pt x="3171496" y="860535"/>
                  <a:pt x="3383017" y="709449"/>
                </a:cubicBezTo>
                <a:cubicBezTo>
                  <a:pt x="3594538" y="558363"/>
                  <a:pt x="3953203" y="889438"/>
                  <a:pt x="3966341" y="788276"/>
                </a:cubicBezTo>
                <a:cubicBezTo>
                  <a:pt x="3979479" y="687114"/>
                  <a:pt x="3421117" y="204952"/>
                  <a:pt x="3461845" y="102476"/>
                </a:cubicBezTo>
                <a:cubicBezTo>
                  <a:pt x="3502573" y="0"/>
                  <a:pt x="3856640" y="86710"/>
                  <a:pt x="4210707" y="173421"/>
                </a:cubicBezTo>
              </a:path>
            </a:pathLst>
          </a:cu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9" name="Freeform 8"/>
          <p:cNvSpPr/>
          <p:nvPr/>
        </p:nvSpPr>
        <p:spPr>
          <a:xfrm>
            <a:off x="5659821" y="4311869"/>
            <a:ext cx="2435772" cy="2554014"/>
          </a:xfrm>
          <a:custGeom>
            <a:avLst/>
            <a:gdLst>
              <a:gd name="connsiteX0" fmla="*/ 0 w 2435772"/>
              <a:gd name="connsiteY0" fmla="*/ 0 h 2554014"/>
              <a:gd name="connsiteX1" fmla="*/ 149772 w 2435772"/>
              <a:gd name="connsiteY1" fmla="*/ 141890 h 2554014"/>
              <a:gd name="connsiteX2" fmla="*/ 268013 w 2435772"/>
              <a:gd name="connsiteY2" fmla="*/ 299545 h 2554014"/>
              <a:gd name="connsiteX3" fmla="*/ 252248 w 2435772"/>
              <a:gd name="connsiteY3" fmla="*/ 543910 h 2554014"/>
              <a:gd name="connsiteX4" fmla="*/ 457200 w 2435772"/>
              <a:gd name="connsiteY4" fmla="*/ 859221 h 2554014"/>
              <a:gd name="connsiteX5" fmla="*/ 693682 w 2435772"/>
              <a:gd name="connsiteY5" fmla="*/ 1032641 h 2554014"/>
              <a:gd name="connsiteX6" fmla="*/ 1040524 w 2435772"/>
              <a:gd name="connsiteY6" fmla="*/ 1537138 h 2554014"/>
              <a:gd name="connsiteX7" fmla="*/ 2128345 w 2435772"/>
              <a:gd name="connsiteY7" fmla="*/ 1860331 h 2554014"/>
              <a:gd name="connsiteX8" fmla="*/ 2435772 w 2435772"/>
              <a:gd name="connsiteY8" fmla="*/ 2554014 h 25540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435772" h="2554014">
                <a:moveTo>
                  <a:pt x="0" y="0"/>
                </a:moveTo>
                <a:cubicBezTo>
                  <a:pt x="52551" y="45983"/>
                  <a:pt x="105103" y="91966"/>
                  <a:pt x="149772" y="141890"/>
                </a:cubicBezTo>
                <a:cubicBezTo>
                  <a:pt x="194441" y="191814"/>
                  <a:pt x="250934" y="232542"/>
                  <a:pt x="268013" y="299545"/>
                </a:cubicBezTo>
                <a:cubicBezTo>
                  <a:pt x="285092" y="366548"/>
                  <a:pt x="220717" y="450631"/>
                  <a:pt x="252248" y="543910"/>
                </a:cubicBezTo>
                <a:cubicBezTo>
                  <a:pt x="283779" y="637189"/>
                  <a:pt x="383628" y="777766"/>
                  <a:pt x="457200" y="859221"/>
                </a:cubicBezTo>
                <a:cubicBezTo>
                  <a:pt x="530772" y="940676"/>
                  <a:pt x="596461" y="919655"/>
                  <a:pt x="693682" y="1032641"/>
                </a:cubicBezTo>
                <a:cubicBezTo>
                  <a:pt x="790903" y="1145627"/>
                  <a:pt x="801413" y="1399190"/>
                  <a:pt x="1040524" y="1537138"/>
                </a:cubicBezTo>
                <a:cubicBezTo>
                  <a:pt x="1279635" y="1675086"/>
                  <a:pt x="1895804" y="1690852"/>
                  <a:pt x="2128345" y="1860331"/>
                </a:cubicBezTo>
                <a:cubicBezTo>
                  <a:pt x="2360886" y="2029810"/>
                  <a:pt x="2398329" y="2291912"/>
                  <a:pt x="2435772" y="2554014"/>
                </a:cubicBezTo>
              </a:path>
            </a:pathLst>
          </a:cu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11" name="Freeform 10"/>
          <p:cNvSpPr/>
          <p:nvPr/>
        </p:nvSpPr>
        <p:spPr>
          <a:xfrm>
            <a:off x="3744310" y="5757041"/>
            <a:ext cx="3326524" cy="654269"/>
          </a:xfrm>
          <a:custGeom>
            <a:avLst/>
            <a:gdLst>
              <a:gd name="connsiteX0" fmla="*/ 0 w 3326524"/>
              <a:gd name="connsiteY0" fmla="*/ 415159 h 654269"/>
              <a:gd name="connsiteX1" fmla="*/ 149773 w 3326524"/>
              <a:gd name="connsiteY1" fmla="*/ 549166 h 654269"/>
              <a:gd name="connsiteX2" fmla="*/ 630621 w 3326524"/>
              <a:gd name="connsiteY2" fmla="*/ 470338 h 654269"/>
              <a:gd name="connsiteX3" fmla="*/ 1135118 w 3326524"/>
              <a:gd name="connsiteY3" fmla="*/ 643759 h 654269"/>
              <a:gd name="connsiteX4" fmla="*/ 1742090 w 3326524"/>
              <a:gd name="connsiteY4" fmla="*/ 407276 h 654269"/>
              <a:gd name="connsiteX5" fmla="*/ 2017987 w 3326524"/>
              <a:gd name="connsiteY5" fmla="*/ 13138 h 654269"/>
              <a:gd name="connsiteX6" fmla="*/ 2735318 w 3326524"/>
              <a:gd name="connsiteY6" fmla="*/ 328449 h 654269"/>
              <a:gd name="connsiteX7" fmla="*/ 3326524 w 3326524"/>
              <a:gd name="connsiteY7" fmla="*/ 210207 h 6542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326524" h="654269">
                <a:moveTo>
                  <a:pt x="0" y="415159"/>
                </a:moveTo>
                <a:cubicBezTo>
                  <a:pt x="22335" y="477564"/>
                  <a:pt x="44670" y="539970"/>
                  <a:pt x="149773" y="549166"/>
                </a:cubicBezTo>
                <a:cubicBezTo>
                  <a:pt x="254877" y="558363"/>
                  <a:pt x="466397" y="454573"/>
                  <a:pt x="630621" y="470338"/>
                </a:cubicBezTo>
                <a:cubicBezTo>
                  <a:pt x="794845" y="486103"/>
                  <a:pt x="949873" y="654269"/>
                  <a:pt x="1135118" y="643759"/>
                </a:cubicBezTo>
                <a:cubicBezTo>
                  <a:pt x="1320363" y="633249"/>
                  <a:pt x="1594945" y="512379"/>
                  <a:pt x="1742090" y="407276"/>
                </a:cubicBezTo>
                <a:cubicBezTo>
                  <a:pt x="1889235" y="302173"/>
                  <a:pt x="1852449" y="26276"/>
                  <a:pt x="2017987" y="13138"/>
                </a:cubicBezTo>
                <a:cubicBezTo>
                  <a:pt x="2183525" y="0"/>
                  <a:pt x="2517229" y="295604"/>
                  <a:pt x="2735318" y="328449"/>
                </a:cubicBezTo>
                <a:cubicBezTo>
                  <a:pt x="2953407" y="361294"/>
                  <a:pt x="3221421" y="231228"/>
                  <a:pt x="3326524" y="210207"/>
                </a:cubicBezTo>
              </a:path>
            </a:pathLst>
          </a:cu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12" name="Right Arrow 11"/>
          <p:cNvSpPr/>
          <p:nvPr/>
        </p:nvSpPr>
        <p:spPr>
          <a:xfrm>
            <a:off x="3048000" y="4419600"/>
            <a:ext cx="609600" cy="3048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896112"/>
          </a:xfrm>
        </p:spPr>
        <p:txBody>
          <a:bodyPr>
            <a:normAutofit/>
          </a:bodyPr>
          <a:lstStyle/>
          <a:p>
            <a:pPr algn="ctr"/>
            <a:r>
              <a:rPr lang="en-US" sz="4000" dirty="0"/>
              <a:t>Surface Water Property Right Typology</a:t>
            </a:r>
          </a:p>
        </p:txBody>
      </p:sp>
      <p:sp>
        <p:nvSpPr>
          <p:cNvPr id="3" name="Content Placeholder 2"/>
          <p:cNvSpPr>
            <a:spLocks noGrp="1"/>
          </p:cNvSpPr>
          <p:nvPr>
            <p:ph idx="1"/>
          </p:nvPr>
        </p:nvSpPr>
        <p:spPr>
          <a:xfrm>
            <a:off x="457200" y="1752600"/>
            <a:ext cx="8229600" cy="4572000"/>
          </a:xfrm>
        </p:spPr>
        <p:txBody>
          <a:bodyPr>
            <a:normAutofit fontScale="85000" lnSpcReduction="20000"/>
          </a:bodyPr>
          <a:lstStyle/>
          <a:p>
            <a:r>
              <a:rPr lang="en-US" dirty="0"/>
              <a:t>Riparian (English in origin)</a:t>
            </a:r>
          </a:p>
          <a:p>
            <a:pPr lvl="1"/>
            <a:r>
              <a:rPr lang="en-US" dirty="0"/>
              <a:t>Water rights based on ownership of land bordering water body</a:t>
            </a:r>
          </a:p>
          <a:p>
            <a:pPr lvl="1"/>
            <a:r>
              <a:rPr lang="en-US" dirty="0"/>
              <a:t>Many variants </a:t>
            </a:r>
          </a:p>
          <a:p>
            <a:pPr lvl="2"/>
            <a:r>
              <a:rPr lang="en-US" dirty="0"/>
              <a:t>Amount of river frontage</a:t>
            </a:r>
          </a:p>
          <a:p>
            <a:pPr lvl="2"/>
            <a:r>
              <a:rPr lang="en-US" dirty="0"/>
              <a:t>Position on river (e.g., more senior rights upstream)</a:t>
            </a:r>
          </a:p>
          <a:p>
            <a:r>
              <a:rPr lang="en-US" dirty="0"/>
              <a:t>State Ownership (Spanish in origin)</a:t>
            </a:r>
          </a:p>
          <a:p>
            <a:pPr lvl="1"/>
            <a:r>
              <a:rPr lang="en-US" dirty="0"/>
              <a:t>Often temporarily allocated and then shared</a:t>
            </a:r>
          </a:p>
          <a:p>
            <a:pPr lvl="1"/>
            <a:r>
              <a:rPr lang="en-US" dirty="0"/>
              <a:t>Sometime formally given away with conditions</a:t>
            </a:r>
          </a:p>
          <a:p>
            <a:pPr lvl="1"/>
            <a:r>
              <a:rPr lang="en-US" dirty="0"/>
              <a:t>In some cases, use without complaint for a sufficiently long period conveyed private ownership rights</a:t>
            </a:r>
          </a:p>
          <a:p>
            <a:r>
              <a:rPr lang="en-US" dirty="0"/>
              <a:t>Prior appropriation</a:t>
            </a:r>
          </a:p>
          <a:p>
            <a:pPr lvl="1"/>
            <a:r>
              <a:rPr lang="en-US" dirty="0"/>
              <a:t>First use, associated with mining in western U.S.</a:t>
            </a:r>
          </a:p>
          <a:p>
            <a:pPr lvl="1"/>
            <a:r>
              <a:rPr lang="en-US" dirty="0"/>
              <a:t>Right to specific quantity with use it or lose it conditions</a:t>
            </a:r>
          </a:p>
          <a:p>
            <a:pPr lvl="1"/>
            <a:r>
              <a:rPr lang="en-US" dirty="0"/>
              <a:t>Sometimes transferable as long as “beneficial” use</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What about water for ecosystems?</a:t>
            </a:r>
          </a:p>
        </p:txBody>
      </p:sp>
      <p:sp>
        <p:nvSpPr>
          <p:cNvPr id="3" name="Content Placeholder 2"/>
          <p:cNvSpPr>
            <a:spLocks noGrp="1"/>
          </p:cNvSpPr>
          <p:nvPr>
            <p:ph idx="1"/>
          </p:nvPr>
        </p:nvSpPr>
        <p:spPr>
          <a:xfrm>
            <a:off x="304800" y="1935480"/>
            <a:ext cx="8534400" cy="4389120"/>
          </a:xfrm>
        </p:spPr>
        <p:txBody>
          <a:bodyPr/>
          <a:lstStyle/>
          <a:p>
            <a:r>
              <a:rPr lang="en-US" dirty="0"/>
              <a:t>Usually ill-defined in riparian systems</a:t>
            </a:r>
          </a:p>
          <a:p>
            <a:pPr lvl="1"/>
            <a:r>
              <a:rPr lang="en-US" dirty="0"/>
              <a:t>Later times, diminished downstream quality sometimes invoked as constraint </a:t>
            </a:r>
          </a:p>
          <a:p>
            <a:r>
              <a:rPr lang="en-US" dirty="0"/>
              <a:t>State ownership and ability to allocate</a:t>
            </a:r>
          </a:p>
          <a:p>
            <a:pPr lvl="1"/>
            <a:r>
              <a:rPr lang="en-US" dirty="0"/>
              <a:t>Government decides</a:t>
            </a:r>
          </a:p>
          <a:p>
            <a:r>
              <a:rPr lang="en-US" dirty="0"/>
              <a:t>Prior appropriation</a:t>
            </a:r>
          </a:p>
          <a:p>
            <a:pPr lvl="1"/>
            <a:r>
              <a:rPr lang="en-US" dirty="0"/>
              <a:t>Usually no constraint</a:t>
            </a:r>
          </a:p>
          <a:p>
            <a:r>
              <a:rPr lang="en-US" dirty="0"/>
              <a:t>Current situation hybrid of all three types of water rights</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3689</TotalTime>
  <Words>3920</Words>
  <Application>Microsoft Office PowerPoint</Application>
  <PresentationFormat>On-screen Show (4:3)</PresentationFormat>
  <Paragraphs>471</Paragraphs>
  <Slides>59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59</vt:i4>
      </vt:variant>
    </vt:vector>
  </HeadingPairs>
  <TitlesOfParts>
    <vt:vector size="63" baseType="lpstr">
      <vt:lpstr>Calibri</vt:lpstr>
      <vt:lpstr>Constantia</vt:lpstr>
      <vt:lpstr>Wingdings 2</vt:lpstr>
      <vt:lpstr>Flow</vt:lpstr>
      <vt:lpstr>  Property Rights, Water Markets &amp; California Water Policy</vt:lpstr>
      <vt:lpstr>Water Grab Game</vt:lpstr>
      <vt:lpstr>Water Grab Game No Conflict: 1 Farm</vt:lpstr>
      <vt:lpstr>Water Grab Game How to Split the Water?</vt:lpstr>
      <vt:lpstr>How to Split the Water? Temporal Issues</vt:lpstr>
      <vt:lpstr>Water Grab Game How to Treat Subsequent Entrants</vt:lpstr>
      <vt:lpstr>Water Grab Game How to Treat Entrants Without River Frontage</vt:lpstr>
      <vt:lpstr>Surface Water Property Right Typology</vt:lpstr>
      <vt:lpstr>What about water for ecosystems?</vt:lpstr>
      <vt:lpstr>Ground Water Property Right Typology</vt:lpstr>
      <vt:lpstr>Standard Economic Story Line</vt:lpstr>
      <vt:lpstr>State Owned Solution</vt:lpstr>
      <vt:lpstr>Usual Economic Recommendation</vt:lpstr>
      <vt:lpstr> Early Comprehensive Econ View of Water</vt:lpstr>
      <vt:lpstr>PowerPoint Presentation</vt:lpstr>
      <vt:lpstr>Conclusions/Recomendations</vt:lpstr>
      <vt:lpstr>Communal Control Story Line</vt:lpstr>
      <vt:lpstr>Five Basic Insights</vt:lpstr>
      <vt:lpstr>Game Theoretic Underpinnings</vt:lpstr>
      <vt:lpstr>Where Does Communal Model Breakdown? </vt:lpstr>
      <vt:lpstr>World Bank View  Water in Developing Countries</vt:lpstr>
      <vt:lpstr>Criteria for Allocating Water Dinar, Rosegrant, &amp; Meinzen-Dick (1997)</vt:lpstr>
      <vt:lpstr>Standard List of Allocation Options</vt:lpstr>
      <vt:lpstr>Rosegrant and Binswanger (1994)</vt:lpstr>
      <vt:lpstr>PowerPoint Presentation</vt:lpstr>
      <vt:lpstr>PowerPoint Presentation</vt:lpstr>
      <vt:lpstr>PowerPoint Presentation</vt:lpstr>
      <vt:lpstr>Water Markets</vt:lpstr>
      <vt:lpstr>PowerPoint Presentation</vt:lpstr>
      <vt:lpstr>Adams, Rausser &amp; Simon (JEBO, 1996) Modeling Multilateral Negotiations An Application to California Water Policy</vt:lpstr>
      <vt:lpstr>PowerPoint Presentation</vt:lpstr>
      <vt:lpstr>Analysis Plan</vt:lpstr>
      <vt:lpstr>PowerPoint Presentation</vt:lpstr>
      <vt:lpstr>PowerPoint Presentation</vt:lpstr>
      <vt:lpstr>Basic Results</vt:lpstr>
      <vt:lpstr>Murphy, Dinar, Howitt, Rassenti &amp; Smith  Design of ‘Smart’ Water Market Institutions Using Laboratory Experiments (ERE, 2000)</vt:lpstr>
      <vt:lpstr>PowerPoint Presentation</vt:lpstr>
      <vt:lpstr>Moving Parts</vt:lpstr>
      <vt:lpstr>Core of How Water Markets Work </vt:lpstr>
      <vt:lpstr>Results</vt:lpstr>
      <vt:lpstr>Critics Stylized View of World Bank Induced Water Disaster </vt:lpstr>
      <vt:lpstr>The (Nine) Principles of Water Democracy Vandana Shiva (South End Press, 2002) Water Wars: Privatization, Pollution &amp; Profit</vt:lpstr>
      <vt:lpstr>PowerPoint Presentation</vt:lpstr>
      <vt:lpstr>PowerPoint Presentation</vt:lpstr>
      <vt:lpstr>California and Water</vt:lpstr>
      <vt:lpstr>History The Long View</vt:lpstr>
      <vt:lpstr>Spanish</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Big Projects</vt:lpstr>
      <vt:lpstr>Water Consumption as Percent of Average Annual Precipitation </vt:lpstr>
      <vt:lpstr>PowerPoint Presentation</vt:lpstr>
      <vt:lpstr>California’s Ground Water</vt:lpstr>
      <vt:lpstr>The Standard Conflicts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Richard</dc:creator>
  <cp:lastModifiedBy>Richard Carson</cp:lastModifiedBy>
  <cp:revision>292</cp:revision>
  <dcterms:created xsi:type="dcterms:W3CDTF">2009-01-04T21:02:25Z</dcterms:created>
  <dcterms:modified xsi:type="dcterms:W3CDTF">2017-01-17T20:19:52Z</dcterms:modified>
</cp:coreProperties>
</file>