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handoutMasterIdLst>
    <p:handoutMasterId r:id="rId76"/>
  </p:handoutMasterIdLst>
  <p:sldIdLst>
    <p:sldId id="256" r:id="rId2"/>
    <p:sldId id="273" r:id="rId3"/>
    <p:sldId id="279" r:id="rId4"/>
    <p:sldId id="278" r:id="rId5"/>
    <p:sldId id="274" r:id="rId6"/>
    <p:sldId id="277" r:id="rId7"/>
    <p:sldId id="299" r:id="rId8"/>
    <p:sldId id="275" r:id="rId9"/>
    <p:sldId id="316" r:id="rId10"/>
    <p:sldId id="315" r:id="rId11"/>
    <p:sldId id="326" r:id="rId12"/>
    <p:sldId id="280" r:id="rId13"/>
    <p:sldId id="281" r:id="rId14"/>
    <p:sldId id="276" r:id="rId15"/>
    <p:sldId id="268" r:id="rId16"/>
    <p:sldId id="269" r:id="rId17"/>
    <p:sldId id="298" r:id="rId18"/>
    <p:sldId id="303" r:id="rId19"/>
    <p:sldId id="304" r:id="rId20"/>
    <p:sldId id="305" r:id="rId21"/>
    <p:sldId id="270" r:id="rId22"/>
    <p:sldId id="271" r:id="rId23"/>
    <p:sldId id="282" r:id="rId24"/>
    <p:sldId id="284" r:id="rId25"/>
    <p:sldId id="283" r:id="rId26"/>
    <p:sldId id="286" r:id="rId27"/>
    <p:sldId id="306" r:id="rId28"/>
    <p:sldId id="307" r:id="rId29"/>
    <p:sldId id="317" r:id="rId30"/>
    <p:sldId id="309" r:id="rId31"/>
    <p:sldId id="330" r:id="rId32"/>
    <p:sldId id="312" r:id="rId33"/>
    <p:sldId id="308" r:id="rId34"/>
    <p:sldId id="310" r:id="rId35"/>
    <p:sldId id="267" r:id="rId36"/>
    <p:sldId id="285" r:id="rId37"/>
    <p:sldId id="331" r:id="rId38"/>
    <p:sldId id="257" r:id="rId39"/>
    <p:sldId id="332" r:id="rId40"/>
    <p:sldId id="259" r:id="rId41"/>
    <p:sldId id="263" r:id="rId42"/>
    <p:sldId id="338" r:id="rId43"/>
    <p:sldId id="340" r:id="rId44"/>
    <p:sldId id="339" r:id="rId45"/>
    <p:sldId id="292" r:id="rId46"/>
    <p:sldId id="291" r:id="rId47"/>
    <p:sldId id="293" r:id="rId48"/>
    <p:sldId id="337" r:id="rId49"/>
    <p:sldId id="321" r:id="rId50"/>
    <p:sldId id="322" r:id="rId51"/>
    <p:sldId id="318" r:id="rId52"/>
    <p:sldId id="323" r:id="rId53"/>
    <p:sldId id="301" r:id="rId54"/>
    <p:sldId id="300" r:id="rId55"/>
    <p:sldId id="329" r:id="rId56"/>
    <p:sldId id="302" r:id="rId57"/>
    <p:sldId id="319" r:id="rId58"/>
    <p:sldId id="294" r:id="rId59"/>
    <p:sldId id="333" r:id="rId60"/>
    <p:sldId id="295" r:id="rId61"/>
    <p:sldId id="296" r:id="rId62"/>
    <p:sldId id="336" r:id="rId63"/>
    <p:sldId id="297" r:id="rId64"/>
    <p:sldId id="335" r:id="rId65"/>
    <p:sldId id="320" r:id="rId66"/>
    <p:sldId id="313" r:id="rId67"/>
    <p:sldId id="334" r:id="rId68"/>
    <p:sldId id="314" r:id="rId69"/>
    <p:sldId id="288" r:id="rId70"/>
    <p:sldId id="289" r:id="rId71"/>
    <p:sldId id="324" r:id="rId72"/>
    <p:sldId id="325" r:id="rId73"/>
    <p:sldId id="327" r:id="rId74"/>
    <p:sldId id="328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7" autoAdjust="0"/>
  </p:normalViewPr>
  <p:slideViewPr>
    <p:cSldViewPr>
      <p:cViewPr varScale="1">
        <p:scale>
          <a:sx n="56" d="100"/>
          <a:sy n="56" d="100"/>
        </p:scale>
        <p:origin x="1107" y="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FD9D7-EADB-49EE-9361-DC65F542FB40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B389E-E051-4FCF-B9AF-308A8CA1CF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DB8D-C51C-4F73-A135-C6A59BD727A2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1F7F-1482-40FD-A03D-B2408697B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DB8D-C51C-4F73-A135-C6A59BD727A2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1F7F-1482-40FD-A03D-B2408697B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DB8D-C51C-4F73-A135-C6A59BD727A2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1F7F-1482-40FD-A03D-B2408697B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DB8D-C51C-4F73-A135-C6A59BD727A2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1F7F-1482-40FD-A03D-B2408697B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DB8D-C51C-4F73-A135-C6A59BD727A2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1F7F-1482-40FD-A03D-B2408697B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DB8D-C51C-4F73-A135-C6A59BD727A2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1F7F-1482-40FD-A03D-B2408697B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DB8D-C51C-4F73-A135-C6A59BD727A2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1F7F-1482-40FD-A03D-B2408697B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DB8D-C51C-4F73-A135-C6A59BD727A2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1F7F-1482-40FD-A03D-B2408697B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DB8D-C51C-4F73-A135-C6A59BD727A2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1F7F-1482-40FD-A03D-B2408697B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DB8D-C51C-4F73-A135-C6A59BD727A2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1F7F-1482-40FD-A03D-B2408697B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DB8D-C51C-4F73-A135-C6A59BD727A2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A651F7F-1482-40FD-A03D-B2408697BC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73DB8D-C51C-4F73-A135-C6A59BD727A2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651F7F-1482-40FD-A03D-B2408697BC1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Econ 267</a:t>
            </a:r>
            <a:br>
              <a:rPr lang="en-US" dirty="0"/>
            </a:br>
            <a:r>
              <a:rPr lang="en-US" dirty="0"/>
              <a:t>Economics of Water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105464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Professor Richard T. Carson</a:t>
            </a:r>
          </a:p>
          <a:p>
            <a:pPr algn="ctr"/>
            <a:r>
              <a:rPr lang="en-US" dirty="0"/>
              <a:t>Department of Economics</a:t>
            </a:r>
          </a:p>
          <a:p>
            <a:pPr algn="ctr"/>
            <a:r>
              <a:rPr lang="en-US" dirty="0"/>
              <a:t>University of California, San Diego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International 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Historical</a:t>
            </a:r>
          </a:p>
          <a:p>
            <a:pPr lvl="1"/>
            <a:r>
              <a:rPr lang="en-US" dirty="0"/>
              <a:t>Classic conquest objective</a:t>
            </a:r>
          </a:p>
          <a:p>
            <a:pPr lvl="1"/>
            <a:r>
              <a:rPr lang="en-US" dirty="0"/>
              <a:t>Destroy enemy’s infrastructure </a:t>
            </a:r>
          </a:p>
          <a:p>
            <a:pPr>
              <a:spcBef>
                <a:spcPts val="1200"/>
              </a:spcBef>
            </a:pPr>
            <a:r>
              <a:rPr lang="en-US" dirty="0"/>
              <a:t>Current</a:t>
            </a:r>
          </a:p>
          <a:p>
            <a:pPr lvl="1"/>
            <a:r>
              <a:rPr lang="en-US" dirty="0"/>
              <a:t>India &amp; Pakistan</a:t>
            </a:r>
          </a:p>
          <a:p>
            <a:pPr lvl="1"/>
            <a:r>
              <a:rPr lang="en-US" dirty="0"/>
              <a:t>China &amp; India</a:t>
            </a:r>
          </a:p>
          <a:p>
            <a:pPr lvl="1"/>
            <a:r>
              <a:rPr lang="en-US" dirty="0"/>
              <a:t>Syria &amp; Turkey</a:t>
            </a:r>
          </a:p>
          <a:p>
            <a:pPr lvl="1"/>
            <a:r>
              <a:rPr lang="en-US" dirty="0"/>
              <a:t>Iran &amp; Iraq</a:t>
            </a:r>
          </a:p>
          <a:p>
            <a:pPr lvl="1"/>
            <a:r>
              <a:rPr lang="en-US" dirty="0"/>
              <a:t>Israel, Lebanon, Jordan &amp; Palestine</a:t>
            </a:r>
          </a:p>
          <a:p>
            <a:pPr lvl="1"/>
            <a:r>
              <a:rPr lang="en-US" dirty="0"/>
              <a:t>Egypt &amp; Sudan</a:t>
            </a:r>
          </a:p>
          <a:p>
            <a:pPr lvl="1"/>
            <a:r>
              <a:rPr lang="en-US" dirty="0"/>
              <a:t>Argentina, Brazil, Chile &amp; Paraguay</a:t>
            </a:r>
          </a:p>
          <a:p>
            <a:pPr lvl="0">
              <a:spcBef>
                <a:spcPts val="1200"/>
              </a:spcBef>
              <a:buClr>
                <a:srgbClr val="0BD0D9"/>
              </a:buClr>
            </a:pPr>
            <a:r>
              <a:rPr lang="en-US" dirty="0">
                <a:solidFill>
                  <a:prstClr val="black"/>
                </a:solidFill>
              </a:rPr>
              <a:t>Source of mass migration and civil wars</a:t>
            </a:r>
          </a:p>
          <a:p>
            <a:pPr lvl="1"/>
            <a:r>
              <a:rPr lang="en-US" dirty="0"/>
              <a:t>United States—Dust Bowl</a:t>
            </a:r>
          </a:p>
          <a:p>
            <a:pPr lvl="1"/>
            <a:r>
              <a:rPr lang="en-US" dirty="0"/>
              <a:t>Syria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Fears Over Future Water 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35480"/>
            <a:ext cx="8382000" cy="438912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824"/>
              </a:spcBef>
            </a:pPr>
            <a:r>
              <a:rPr lang="en-US" dirty="0"/>
              <a:t>Driven by rising population with fixed quantity water</a:t>
            </a:r>
          </a:p>
          <a:p>
            <a:pPr>
              <a:spcBef>
                <a:spcPts val="824"/>
              </a:spcBef>
            </a:pPr>
            <a:r>
              <a:rPr lang="en-US" dirty="0"/>
              <a:t>Water use increases with income at least initially</a:t>
            </a:r>
          </a:p>
          <a:p>
            <a:pPr>
              <a:spcBef>
                <a:spcPts val="824"/>
              </a:spcBef>
            </a:pPr>
            <a:r>
              <a:rPr lang="en-US" dirty="0"/>
              <a:t>Water use increases rapidly with irrigated agriculture</a:t>
            </a:r>
          </a:p>
          <a:p>
            <a:pPr>
              <a:spcBef>
                <a:spcPts val="824"/>
              </a:spcBef>
            </a:pPr>
            <a:r>
              <a:rPr lang="en-US" dirty="0"/>
              <a:t>Lack of good new sites to dam/increase water supply</a:t>
            </a:r>
          </a:p>
          <a:p>
            <a:pPr>
              <a:spcBef>
                <a:spcPts val="824"/>
              </a:spcBef>
            </a:pPr>
            <a:r>
              <a:rPr lang="en-US" dirty="0"/>
              <a:t>Greater awareness of environmental harm from:</a:t>
            </a:r>
          </a:p>
          <a:p>
            <a:pPr lvl="1">
              <a:spcBef>
                <a:spcPts val="824"/>
              </a:spcBef>
            </a:pPr>
            <a:r>
              <a:rPr lang="en-US" dirty="0"/>
              <a:t>Large scale water withdrawals</a:t>
            </a:r>
          </a:p>
          <a:p>
            <a:pPr lvl="1">
              <a:spcBef>
                <a:spcPts val="824"/>
              </a:spcBef>
            </a:pPr>
            <a:r>
              <a:rPr lang="en-US" dirty="0"/>
              <a:t>Altering physical nature of river based ecosystems</a:t>
            </a:r>
          </a:p>
          <a:p>
            <a:pPr>
              <a:spcBef>
                <a:spcPts val="824"/>
              </a:spcBef>
            </a:pPr>
            <a:r>
              <a:rPr lang="en-US" dirty="0"/>
              <a:t>Perception of declining investment water infrastructure</a:t>
            </a:r>
          </a:p>
          <a:p>
            <a:pPr>
              <a:spcBef>
                <a:spcPts val="824"/>
              </a:spcBef>
            </a:pPr>
            <a:r>
              <a:rPr lang="en-US" dirty="0"/>
              <a:t>Inability to encourage large scale conservation</a:t>
            </a:r>
          </a:p>
          <a:p>
            <a:pPr>
              <a:spcBef>
                <a:spcPts val="824"/>
              </a:spcBef>
            </a:pPr>
            <a:r>
              <a:rPr lang="en-US" dirty="0"/>
              <a:t>Recognition of the key energy-water relationship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Classic Economic Issues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/>
          <a:lstStyle/>
          <a:p>
            <a:r>
              <a:rPr lang="en-US" dirty="0"/>
              <a:t>Property rights to water</a:t>
            </a:r>
          </a:p>
          <a:p>
            <a:pPr lvl="1"/>
            <a:r>
              <a:rPr lang="en-US" dirty="0"/>
              <a:t>Water supply and quality as a commons</a:t>
            </a:r>
          </a:p>
          <a:p>
            <a:pPr lvl="1"/>
            <a:r>
              <a:rPr lang="en-US" dirty="0"/>
              <a:t>Service flows over time</a:t>
            </a:r>
          </a:p>
          <a:p>
            <a:pPr lvl="1"/>
            <a:r>
              <a:rPr lang="en-US" dirty="0"/>
              <a:t>Rivers/streams &amp; groundwater aquifers</a:t>
            </a:r>
          </a:p>
          <a:p>
            <a:r>
              <a:rPr lang="en-US" dirty="0" err="1"/>
              <a:t>Locational</a:t>
            </a:r>
            <a:r>
              <a:rPr lang="en-US" dirty="0"/>
              <a:t> proximity versus prior use</a:t>
            </a:r>
          </a:p>
          <a:p>
            <a:r>
              <a:rPr lang="en-US" dirty="0"/>
              <a:t>“Public” nature of water resources</a:t>
            </a:r>
          </a:p>
          <a:p>
            <a:r>
              <a:rPr lang="en-US" dirty="0"/>
              <a:t>Externalities associated with water use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Classical Economic Issues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value of water?</a:t>
            </a:r>
          </a:p>
          <a:p>
            <a:pPr lvl="1"/>
            <a:r>
              <a:rPr lang="en-US" dirty="0"/>
              <a:t>The diamonds and water controversy</a:t>
            </a:r>
          </a:p>
          <a:p>
            <a:pPr lvl="1"/>
            <a:r>
              <a:rPr lang="en-US" dirty="0"/>
              <a:t>Adam Smith v. Stanley Jevons &amp; the marginal revolution  </a:t>
            </a:r>
          </a:p>
          <a:p>
            <a:r>
              <a:rPr lang="en-US" dirty="0"/>
              <a:t>Conceptualizing consumer surplus</a:t>
            </a:r>
          </a:p>
          <a:p>
            <a:pPr lvl="1"/>
            <a:r>
              <a:rPr lang="en-US" dirty="0" err="1"/>
              <a:t>Dupuit</a:t>
            </a:r>
            <a:r>
              <a:rPr lang="en-US" dirty="0"/>
              <a:t> and Marshall</a:t>
            </a:r>
          </a:p>
          <a:p>
            <a:r>
              <a:rPr lang="en-US" dirty="0"/>
              <a:t>Contemporary valuation of non-marketed goods</a:t>
            </a:r>
          </a:p>
          <a:p>
            <a:pPr lvl="1"/>
            <a:r>
              <a:rPr lang="en-US" dirty="0"/>
              <a:t>Household production function</a:t>
            </a:r>
          </a:p>
          <a:p>
            <a:pPr lvl="2"/>
            <a:r>
              <a:rPr lang="en-US" dirty="0"/>
              <a:t>Travel cost analysis and averting behavior </a:t>
            </a:r>
          </a:p>
          <a:p>
            <a:pPr lvl="1"/>
            <a:r>
              <a:rPr lang="en-US" dirty="0"/>
              <a:t>Hedonic pricing</a:t>
            </a:r>
          </a:p>
          <a:p>
            <a:pPr lvl="1"/>
            <a:r>
              <a:rPr lang="en-US" dirty="0"/>
              <a:t>Contingent valuation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Adam Smith on Diamonds and Water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875" y="1935163"/>
            <a:ext cx="804624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Classical Economic Issues 3</a:t>
            </a:r>
            <a:br>
              <a:rPr lang="en-US" sz="3600" dirty="0"/>
            </a:br>
            <a:r>
              <a:rPr lang="en-US" sz="3600" dirty="0"/>
              <a:t>Typology of Water Quality Benefits</a:t>
            </a:r>
          </a:p>
        </p:txBody>
      </p:sp>
      <p:pic>
        <p:nvPicPr>
          <p:cNvPr id="4" name="Content Placeholder 3" descr="watertypology.jpg"/>
          <p:cNvPicPr>
            <a:picLocks noGrp="1" noChangeAspect="1"/>
          </p:cNvPicPr>
          <p:nvPr>
            <p:ph idx="1"/>
          </p:nvPr>
        </p:nvPicPr>
        <p:blipFill>
          <a:blip r:embed="rId2"/>
          <a:srcRect l="7704" t="7069" r="856" b="8247"/>
          <a:stretch>
            <a:fillRect/>
          </a:stretch>
        </p:blipFill>
        <p:spPr>
          <a:xfrm>
            <a:off x="838200" y="1825593"/>
            <a:ext cx="7738166" cy="488000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Classic Economic Issues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 as a natural resource</a:t>
            </a:r>
          </a:p>
          <a:p>
            <a:pPr lvl="1"/>
            <a:r>
              <a:rPr lang="en-US" dirty="0"/>
              <a:t>Renewable if extracted slowly enough</a:t>
            </a:r>
          </a:p>
          <a:p>
            <a:pPr lvl="1"/>
            <a:r>
              <a:rPr lang="en-US" dirty="0"/>
              <a:t>Exhaustible if extracted too quickly</a:t>
            </a:r>
          </a:p>
          <a:p>
            <a:pPr lvl="1"/>
            <a:r>
              <a:rPr lang="en-US" dirty="0"/>
              <a:t>Service flows over time</a:t>
            </a:r>
          </a:p>
          <a:p>
            <a:pPr lvl="1"/>
            <a:r>
              <a:rPr lang="en-US" dirty="0"/>
              <a:t>Natural variability/uncertainty</a:t>
            </a:r>
          </a:p>
          <a:p>
            <a:pPr lvl="1"/>
            <a:r>
              <a:rPr lang="en-US" dirty="0"/>
              <a:t>Rivers/streams, reservoirs &amp; groundwater aquifers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Classical Economic Issues 5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Supply of water services is the oldest public utility</a:t>
            </a:r>
          </a:p>
          <a:p>
            <a:pPr lvl="1"/>
            <a:r>
              <a:rPr lang="en-US" dirty="0"/>
              <a:t>Others: electricity, natural gas, communications  </a:t>
            </a:r>
          </a:p>
          <a:p>
            <a:r>
              <a:rPr lang="en-US" dirty="0"/>
              <a:t>Pillar of modern I/O work on regulation</a:t>
            </a:r>
          </a:p>
          <a:p>
            <a:pPr lvl="1"/>
            <a:r>
              <a:rPr lang="en-US" dirty="0"/>
              <a:t>Monopoly pricing</a:t>
            </a:r>
          </a:p>
          <a:p>
            <a:pPr lvl="1"/>
            <a:r>
              <a:rPr lang="en-US" dirty="0"/>
              <a:t>Optimal pricing for a public utility</a:t>
            </a:r>
          </a:p>
          <a:p>
            <a:pPr lvl="1"/>
            <a:r>
              <a:rPr lang="en-US" dirty="0"/>
              <a:t>Cost recovery for infrastructure </a:t>
            </a:r>
          </a:p>
          <a:p>
            <a:pPr lvl="1"/>
            <a:r>
              <a:rPr lang="en-US" dirty="0"/>
              <a:t>Optimal sizing in face of rising long term demand</a:t>
            </a:r>
          </a:p>
          <a:p>
            <a:pPr lvl="1"/>
            <a:r>
              <a:rPr lang="en-US" dirty="0"/>
              <a:t>Cross-subsidization across sectors/groups/areas</a:t>
            </a:r>
          </a:p>
          <a:p>
            <a:r>
              <a:rPr lang="en-US" dirty="0"/>
              <a:t>Demand estimation</a:t>
            </a:r>
          </a:p>
          <a:p>
            <a:pPr lvl="1"/>
            <a:r>
              <a:rPr lang="en-US" dirty="0"/>
              <a:t>Price elasticity</a:t>
            </a:r>
          </a:p>
          <a:p>
            <a:pPr lvl="1"/>
            <a:r>
              <a:rPr lang="en-US" dirty="0"/>
              <a:t>Conservation</a:t>
            </a:r>
          </a:p>
          <a:p>
            <a:r>
              <a:rPr lang="en-US" dirty="0"/>
              <a:t>Subject to considerable privatization pressure</a:t>
            </a:r>
          </a:p>
          <a:p>
            <a:pPr lvl="1"/>
            <a:r>
              <a:rPr lang="en-US" dirty="0"/>
              <a:t>But mostly on the operational side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Classical Economic Issues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 Pollution</a:t>
            </a:r>
          </a:p>
          <a:p>
            <a:pPr lvl="1"/>
            <a:r>
              <a:rPr lang="en-US" dirty="0"/>
              <a:t>Command and control regulations</a:t>
            </a:r>
          </a:p>
          <a:p>
            <a:pPr lvl="1"/>
            <a:r>
              <a:rPr lang="en-US" dirty="0"/>
              <a:t>Structure of the U.S. Clean Water Act</a:t>
            </a:r>
          </a:p>
          <a:p>
            <a:pPr lvl="1"/>
            <a:r>
              <a:rPr lang="en-US" dirty="0"/>
              <a:t>Experimentation with effluent taxes and permits</a:t>
            </a:r>
          </a:p>
          <a:p>
            <a:pPr lvl="1"/>
            <a:r>
              <a:rPr lang="en-US" dirty="0"/>
              <a:t>Treatment of non-point sources (</a:t>
            </a:r>
            <a:r>
              <a:rPr lang="en-US" dirty="0" err="1"/>
              <a:t>ag</a:t>
            </a:r>
            <a:r>
              <a:rPr lang="en-US" dirty="0"/>
              <a:t>/urban runoff)</a:t>
            </a:r>
          </a:p>
          <a:p>
            <a:r>
              <a:rPr lang="en-US" dirty="0"/>
              <a:t>Subsidization of sewage treatment plants</a:t>
            </a:r>
          </a:p>
          <a:p>
            <a:r>
              <a:rPr lang="en-US" dirty="0"/>
              <a:t>Monitoring and enforcement</a:t>
            </a:r>
          </a:p>
          <a:p>
            <a:pPr lvl="1"/>
            <a:r>
              <a:rPr lang="en-US" dirty="0"/>
              <a:t>Substantial cheating due to large number of small firms and ability to “store” water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Classical Economic Issues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35480"/>
            <a:ext cx="8305800" cy="4389120"/>
          </a:xfrm>
        </p:spPr>
        <p:txBody>
          <a:bodyPr/>
          <a:lstStyle/>
          <a:p>
            <a:r>
              <a:rPr lang="en-US" dirty="0"/>
              <a:t>Development</a:t>
            </a:r>
          </a:p>
          <a:p>
            <a:pPr lvl="1"/>
            <a:r>
              <a:rPr lang="en-US" dirty="0"/>
              <a:t>Transition to safe drinking water and sewage disposal in the United States in early 20</a:t>
            </a:r>
            <a:r>
              <a:rPr lang="en-US" baseline="30000" dirty="0"/>
              <a:t>th</a:t>
            </a:r>
            <a:r>
              <a:rPr lang="en-US" dirty="0"/>
              <a:t> century now thought to have dramatically reduced urban mortality/morbidity</a:t>
            </a:r>
          </a:p>
          <a:p>
            <a:pPr lvl="1"/>
            <a:r>
              <a:rPr lang="en-US" dirty="0"/>
              <a:t>Water/sewage related diseases major factor in development countries </a:t>
            </a:r>
          </a:p>
          <a:p>
            <a:pPr lvl="1"/>
            <a:r>
              <a:rPr lang="en-US" dirty="0"/>
              <a:t>Large dams/water reservoirs seen as part of development </a:t>
            </a:r>
          </a:p>
          <a:p>
            <a:r>
              <a:rPr lang="en-US" dirty="0"/>
              <a:t>Environmental infrastructure (water/sewage, electricity, solid waste) are “bread and butter” issues at all of the major development banks/journals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Water’s Multifaceted Societal Role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935480"/>
            <a:ext cx="8382000" cy="4389120"/>
          </a:xfrm>
        </p:spPr>
        <p:txBody>
          <a:bodyPr/>
          <a:lstStyle/>
          <a:p>
            <a:r>
              <a:rPr lang="en-US" dirty="0"/>
              <a:t>Necessary for life</a:t>
            </a:r>
          </a:p>
          <a:p>
            <a:pPr lvl="1"/>
            <a:r>
              <a:rPr lang="en-US" dirty="0"/>
              <a:t>Gives rise to claims water is different than other goods</a:t>
            </a:r>
          </a:p>
          <a:p>
            <a:pPr lvl="2"/>
            <a:r>
              <a:rPr lang="en-US" dirty="0"/>
              <a:t>But what about: food, clothing, shelter, health care?</a:t>
            </a:r>
          </a:p>
          <a:p>
            <a:pPr lvl="1"/>
            <a:r>
              <a:rPr lang="en-US" dirty="0"/>
              <a:t>Often raised in discussions/proclamations by international organizations and environmental activists</a:t>
            </a:r>
          </a:p>
          <a:p>
            <a:r>
              <a:rPr lang="en-US" dirty="0"/>
              <a:t>Amount of water used relative to that strictly needed:</a:t>
            </a:r>
          </a:p>
          <a:p>
            <a:pPr lvl="1"/>
            <a:r>
              <a:rPr lang="en-US" dirty="0"/>
              <a:t>Large in most countries</a:t>
            </a:r>
          </a:p>
          <a:p>
            <a:pPr lvl="1"/>
            <a:r>
              <a:rPr lang="en-US" dirty="0"/>
              <a:t>Raises issues of what is needed for food prep/bathing </a:t>
            </a:r>
            <a:r>
              <a:rPr lang="en-US" dirty="0" err="1"/>
              <a:t>ect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Much household water used outdoors </a:t>
            </a:r>
          </a:p>
          <a:p>
            <a:pPr lvl="1"/>
            <a:r>
              <a:rPr lang="en-US" dirty="0"/>
              <a:t>How to count water embodied in goods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Classical Economic Issues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/>
          <a:lstStyle/>
          <a:p>
            <a:r>
              <a:rPr lang="en-US" dirty="0"/>
              <a:t>Sustainability</a:t>
            </a:r>
          </a:p>
          <a:p>
            <a:pPr lvl="1"/>
            <a:r>
              <a:rPr lang="en-US" dirty="0"/>
              <a:t>What does this conceptually mean with respect to water</a:t>
            </a:r>
          </a:p>
          <a:p>
            <a:pPr lvl="1"/>
            <a:r>
              <a:rPr lang="en-US" dirty="0"/>
              <a:t>Guarantees of minimum environmental flows</a:t>
            </a:r>
          </a:p>
          <a:p>
            <a:r>
              <a:rPr lang="en-US" dirty="0"/>
              <a:t>Long term impacts of altering physical geography</a:t>
            </a:r>
          </a:p>
          <a:p>
            <a:pPr lvl="1"/>
            <a:r>
              <a:rPr lang="en-US" dirty="0"/>
              <a:t>Dams</a:t>
            </a:r>
          </a:p>
          <a:p>
            <a:pPr lvl="1"/>
            <a:r>
              <a:rPr lang="en-US" dirty="0"/>
              <a:t>Levees</a:t>
            </a:r>
          </a:p>
          <a:p>
            <a:pPr lvl="1"/>
            <a:r>
              <a:rPr lang="en-US" dirty="0"/>
              <a:t>Destruction and creation of wetlands</a:t>
            </a:r>
          </a:p>
          <a:p>
            <a:r>
              <a:rPr lang="en-US" dirty="0"/>
              <a:t>Implications of climate change for role of water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Carson Prior Water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Drinking water epidemiology</a:t>
            </a:r>
          </a:p>
          <a:p>
            <a:pPr lvl="1"/>
            <a:r>
              <a:rPr lang="en-US" dirty="0"/>
              <a:t>Estimating deaths from </a:t>
            </a:r>
            <a:r>
              <a:rPr lang="en-US" dirty="0" err="1"/>
              <a:t>trihalomethane</a:t>
            </a:r>
            <a:r>
              <a:rPr lang="en-US" dirty="0"/>
              <a:t> contamination</a:t>
            </a:r>
          </a:p>
          <a:p>
            <a:r>
              <a:rPr lang="en-US" dirty="0"/>
              <a:t>Water-based recreation</a:t>
            </a:r>
          </a:p>
          <a:p>
            <a:pPr lvl="1"/>
            <a:r>
              <a:rPr lang="en-US" dirty="0"/>
              <a:t>Private substitutes </a:t>
            </a:r>
            <a:r>
              <a:rPr lang="en-US"/>
              <a:t>for public recreational </a:t>
            </a:r>
            <a:r>
              <a:rPr lang="en-US" dirty="0"/>
              <a:t>fishing</a:t>
            </a:r>
          </a:p>
          <a:p>
            <a:pPr lvl="1"/>
            <a:r>
              <a:rPr lang="en-US" dirty="0"/>
              <a:t>Influence of water availability/quality on boating, fishing, and swimming nationally</a:t>
            </a:r>
          </a:p>
          <a:p>
            <a:pPr lvl="1"/>
            <a:r>
              <a:rPr lang="en-US" dirty="0"/>
              <a:t>Prediction of recreational fishing in Alaska by 13 fish species x 29 locations x 22 weeks</a:t>
            </a:r>
          </a:p>
          <a:p>
            <a:pPr lvl="2"/>
            <a:r>
              <a:rPr lang="en-US" dirty="0"/>
              <a:t>World’s largest multinomial choice model at the time</a:t>
            </a:r>
          </a:p>
          <a:p>
            <a:pPr lvl="2"/>
            <a:r>
              <a:rPr lang="en-US" dirty="0"/>
              <a:t>World’s first bioeconomic management model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Valuation of changes in U.S. national water quality</a:t>
            </a:r>
          </a:p>
          <a:p>
            <a:pPr lvl="1"/>
            <a:r>
              <a:rPr lang="en-US" dirty="0"/>
              <a:t>First national contingent valuation (CV) survey</a:t>
            </a:r>
          </a:p>
          <a:p>
            <a:pPr lvl="1"/>
            <a:r>
              <a:rPr lang="en-US" dirty="0"/>
              <a:t>Development of many innovative CV techniques</a:t>
            </a:r>
          </a:p>
          <a:p>
            <a:pPr lvl="1"/>
            <a:r>
              <a:rPr lang="en-US" dirty="0"/>
              <a:t>Development of the Resources for the Future (RFF) water quality ladder</a:t>
            </a:r>
          </a:p>
          <a:p>
            <a:pPr lvl="1"/>
            <a:r>
              <a:rPr lang="en-US" dirty="0"/>
              <a:t>Work formed basis of government’s assessment of the benefits of the U.S. Clean Water Act for Congress</a:t>
            </a:r>
          </a:p>
          <a:p>
            <a:pPr lvl="1"/>
            <a:r>
              <a:rPr lang="en-US" dirty="0"/>
              <a:t>Appears in many intro/intermediate </a:t>
            </a:r>
            <a:r>
              <a:rPr lang="en-US" dirty="0" err="1"/>
              <a:t>env</a:t>
            </a:r>
            <a:r>
              <a:rPr lang="en-US" dirty="0"/>
              <a:t>. econ texts, used for assessing many regulations and widely copied</a:t>
            </a:r>
          </a:p>
          <a:p>
            <a:r>
              <a:rPr lang="en-US" dirty="0"/>
              <a:t>First contingent valuation studies looking at</a:t>
            </a:r>
          </a:p>
          <a:p>
            <a:pPr lvl="1"/>
            <a:r>
              <a:rPr lang="en-US" dirty="0"/>
              <a:t>Nonuse values for preventing groundwater contamination</a:t>
            </a:r>
          </a:p>
          <a:p>
            <a:pPr lvl="1"/>
            <a:r>
              <a:rPr lang="en-US" dirty="0"/>
              <a:t>Low level carcinogens (THMs) and biological contamination (giardia) of drinking water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Water Issues: California</a:t>
            </a:r>
          </a:p>
          <a:p>
            <a:pPr lvl="1"/>
            <a:r>
              <a:rPr lang="en-US" dirty="0"/>
              <a:t>Value of water reliability in coastal California cities</a:t>
            </a:r>
          </a:p>
          <a:p>
            <a:pPr lvl="1"/>
            <a:r>
              <a:rPr lang="en-US" dirty="0"/>
              <a:t>Water supply in Los Angeles</a:t>
            </a:r>
          </a:p>
          <a:p>
            <a:pPr lvl="1"/>
            <a:r>
              <a:rPr lang="en-US" dirty="0"/>
              <a:t>Water conservation campaigns in Southern California</a:t>
            </a:r>
          </a:p>
          <a:p>
            <a:pPr lvl="1"/>
            <a:r>
              <a:rPr lang="en-US" dirty="0"/>
              <a:t>Mono Lake</a:t>
            </a:r>
          </a:p>
          <a:p>
            <a:pPr lvl="1"/>
            <a:r>
              <a:rPr lang="en-US" dirty="0"/>
              <a:t>Implications of different water rationing rules</a:t>
            </a:r>
          </a:p>
          <a:p>
            <a:r>
              <a:rPr lang="en-US" dirty="0"/>
              <a:t>Consultant to California Water Resources Control Board, Los Angeles Department of Water and Power, Metropolitan Water District of Southern California, California State Water Contractors</a:t>
            </a:r>
          </a:p>
          <a:p>
            <a:r>
              <a:rPr lang="en-US" dirty="0"/>
              <a:t>Member National Academy of Sciences committee on assessing water resource planning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Oil spills</a:t>
            </a:r>
          </a:p>
          <a:p>
            <a:pPr lvl="1"/>
            <a:r>
              <a:rPr lang="en-US" dirty="0"/>
              <a:t>In charge of government’s assessment of economic damages from Exxon Valdez spill</a:t>
            </a:r>
          </a:p>
          <a:p>
            <a:pPr lvl="1"/>
            <a:r>
              <a:rPr lang="en-US" dirty="0"/>
              <a:t>Developed estimates from prospective damages from oil spills along California’s central coast</a:t>
            </a:r>
          </a:p>
          <a:p>
            <a:pPr lvl="1"/>
            <a:r>
              <a:rPr lang="en-US" dirty="0"/>
              <a:t>Principal investigator on NOAA damage assessment for BP Deepwater Horizon oil spill in the Gulf of Mexico</a:t>
            </a:r>
          </a:p>
          <a:p>
            <a:pPr lvl="1"/>
            <a:r>
              <a:rPr lang="en-US" dirty="0"/>
              <a:t>Served on National Academy of Sciences committee looking at preventing oil spills</a:t>
            </a:r>
          </a:p>
          <a:p>
            <a:r>
              <a:rPr lang="en-US" dirty="0"/>
              <a:t>Toxic contamination</a:t>
            </a:r>
          </a:p>
          <a:p>
            <a:pPr lvl="1"/>
            <a:r>
              <a:rPr lang="en-US" dirty="0"/>
              <a:t>Estimated damages from DDT &amp; PCB contamination off the coast of Los Angeles</a:t>
            </a:r>
          </a:p>
          <a:p>
            <a:pPr lvl="1"/>
            <a:r>
              <a:rPr lang="en-US" dirty="0"/>
              <a:t>Groundwater contamination in Phoenix</a:t>
            </a:r>
          </a:p>
          <a:p>
            <a:pPr lvl="1"/>
            <a:r>
              <a:rPr lang="en-US" dirty="0"/>
              <a:t>Copper contamination from boat in San Diego Bay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3810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International</a:t>
            </a:r>
          </a:p>
          <a:p>
            <a:pPr lvl="1"/>
            <a:r>
              <a:rPr lang="en-US" dirty="0"/>
              <a:t>Value of preserving Kakadu Conservation Zone [part of Kakadu National Park, Australia’s largest national park which encompasses the South Alligator River]</a:t>
            </a:r>
          </a:p>
          <a:p>
            <a:pPr lvl="1"/>
            <a:r>
              <a:rPr lang="en-US" dirty="0"/>
              <a:t>Israeli-Palestinian water negotiations</a:t>
            </a:r>
          </a:p>
          <a:p>
            <a:pPr lvl="1"/>
            <a:r>
              <a:rPr lang="en-US" dirty="0"/>
              <a:t>Valuation of water quality improvements mandated by European Water Framework directive</a:t>
            </a:r>
          </a:p>
          <a:p>
            <a:pPr lvl="2"/>
            <a:r>
              <a:rPr lang="en-US" dirty="0"/>
              <a:t>Great Britain</a:t>
            </a:r>
          </a:p>
          <a:p>
            <a:pPr lvl="2"/>
            <a:r>
              <a:rPr lang="en-US" dirty="0"/>
              <a:t>Greater London area</a:t>
            </a:r>
          </a:p>
          <a:p>
            <a:pPr lvl="1"/>
            <a:r>
              <a:rPr lang="en-US" dirty="0"/>
              <a:t>Prestige oil spill off coast of Spain</a:t>
            </a:r>
          </a:p>
          <a:p>
            <a:pPr lvl="1"/>
            <a:r>
              <a:rPr lang="en-US" dirty="0"/>
              <a:t>Arsenic contamination of shallow wells in Bangladesh </a:t>
            </a:r>
          </a:p>
          <a:p>
            <a:pPr lvl="1"/>
            <a:r>
              <a:rPr lang="en-US" dirty="0"/>
              <a:t>Impact of deforestation in Malaysia on water runoff </a:t>
            </a:r>
          </a:p>
          <a:p>
            <a:r>
              <a:rPr lang="en-US" dirty="0"/>
              <a:t>Consultant to the governments of Australia, Canada, United Kingdom, OECD, World Bank, United Nations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Some (Interesting) Water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San Diego</a:t>
            </a:r>
          </a:p>
          <a:p>
            <a:r>
              <a:rPr lang="en-US" dirty="0"/>
              <a:t>California</a:t>
            </a:r>
          </a:p>
          <a:p>
            <a:r>
              <a:rPr lang="en-US" dirty="0"/>
              <a:t>United States</a:t>
            </a:r>
          </a:p>
          <a:p>
            <a:r>
              <a:rPr lang="en-US" dirty="0"/>
              <a:t>World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San Diego</a:t>
            </a:r>
          </a:p>
        </p:txBody>
      </p:sp>
      <p:pic>
        <p:nvPicPr>
          <p:cNvPr id="5" name="Picture 2" descr="Image result for city of san diego annual rainfa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10" y="1345150"/>
            <a:ext cx="6788290" cy="55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San Diego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6205" y="1935163"/>
            <a:ext cx="729159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San Diego Reservoirs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671524"/>
            <a:ext cx="4648200" cy="499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Water’s Multifaceted Role in Society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05800" cy="43891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Provision at household level typically involves:</a:t>
            </a:r>
          </a:p>
          <a:p>
            <a:pPr lvl="1"/>
            <a:r>
              <a:rPr lang="en-US" dirty="0"/>
              <a:t>Very large fixed costs</a:t>
            </a:r>
          </a:p>
          <a:p>
            <a:pPr lvl="1"/>
            <a:r>
              <a:rPr lang="en-US" dirty="0"/>
              <a:t>Very small marginal costs</a:t>
            </a:r>
          </a:p>
          <a:p>
            <a:r>
              <a:rPr lang="en-US" dirty="0"/>
              <a:t>Historically provided almost exclusively by:</a:t>
            </a:r>
          </a:p>
          <a:p>
            <a:pPr lvl="1"/>
            <a:r>
              <a:rPr lang="en-US" dirty="0"/>
              <a:t>Government (long distance conveyance/piped water)</a:t>
            </a:r>
          </a:p>
          <a:p>
            <a:pPr lvl="1"/>
            <a:r>
              <a:rPr lang="en-US" dirty="0"/>
              <a:t>Households (short proximity to water/wells)</a:t>
            </a:r>
          </a:p>
          <a:p>
            <a:r>
              <a:rPr lang="en-US" dirty="0"/>
              <a:t>Wide range of costs to households across the world</a:t>
            </a:r>
          </a:p>
          <a:p>
            <a:r>
              <a:rPr lang="en-US" dirty="0"/>
              <a:t>Rise of privatization </a:t>
            </a:r>
          </a:p>
          <a:p>
            <a:pPr lvl="1"/>
            <a:r>
              <a:rPr lang="en-US" dirty="0"/>
              <a:t>Running previously public systems</a:t>
            </a:r>
          </a:p>
          <a:p>
            <a:pPr lvl="1"/>
            <a:r>
              <a:rPr lang="en-US" dirty="0"/>
              <a:t>Water vendors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San Diego (2007)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898207"/>
            <a:ext cx="4191000" cy="454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San Diego (2015)</a:t>
            </a:r>
          </a:p>
        </p:txBody>
      </p:sp>
      <p:pic>
        <p:nvPicPr>
          <p:cNvPr id="2050" name="Picture 2" descr="Image result for san diego water use typ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70" y="1676400"/>
            <a:ext cx="750593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1190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San Diego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0964" y="1804214"/>
            <a:ext cx="6956236" cy="482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San Diego</a:t>
            </a:r>
          </a:p>
        </p:txBody>
      </p:sp>
      <p:pic>
        <p:nvPicPr>
          <p:cNvPr id="5" name="Picture 2" descr="Image result for san diego water portfolio goa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73" y="1371600"/>
            <a:ext cx="6995659" cy="541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en-US" dirty="0"/>
              <a:t>San Diego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517505"/>
            <a:ext cx="4038600" cy="512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California Water Infrastructure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82572" y="1605988"/>
            <a:ext cx="4375428" cy="517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696200" cy="762001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 California State Water Project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514385"/>
            <a:ext cx="4419599" cy="51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Allocation of California Water</a:t>
            </a:r>
          </a:p>
        </p:txBody>
      </p:sp>
      <p:pic>
        <p:nvPicPr>
          <p:cNvPr id="4098" name="Picture 2" descr="Image result for california urban agricultural water u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7" y="1524000"/>
            <a:ext cx="905691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60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California Water Urban v. Agricultural</a:t>
            </a:r>
          </a:p>
        </p:txBody>
      </p:sp>
      <p:pic>
        <p:nvPicPr>
          <p:cNvPr id="5122" name="Picture 2" descr="Image result for california urban agricultural withdrawa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1"/>
            <a:ext cx="8809173" cy="530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California Water Use by Crop</a:t>
            </a:r>
          </a:p>
        </p:txBody>
      </p:sp>
      <p:pic>
        <p:nvPicPr>
          <p:cNvPr id="6146" name="Picture 2" descr="Image result for California agricultural crop water u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440" y="1464597"/>
            <a:ext cx="5819360" cy="537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14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Water’s Multifaceted Role in Society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Is one of the standard “media” for the disposal of pollution</a:t>
            </a:r>
          </a:p>
          <a:p>
            <a:pPr lvl="1"/>
            <a:r>
              <a:rPr lang="en-US" dirty="0"/>
              <a:t>Competes with air pollution and solid waste</a:t>
            </a:r>
          </a:p>
          <a:p>
            <a:pPr>
              <a:spcBef>
                <a:spcPts val="1200"/>
              </a:spcBef>
            </a:pPr>
            <a:r>
              <a:rPr lang="en-US" dirty="0"/>
              <a:t>Raises questions related to:</a:t>
            </a:r>
          </a:p>
          <a:p>
            <a:pPr lvl="1"/>
            <a:r>
              <a:rPr lang="en-US" dirty="0"/>
              <a:t>Water bodies as “commons”</a:t>
            </a:r>
          </a:p>
          <a:p>
            <a:pPr lvl="1"/>
            <a:r>
              <a:rPr lang="en-US" dirty="0"/>
              <a:t>How are property rights to pollute water defined</a:t>
            </a:r>
          </a:p>
          <a:p>
            <a:pPr>
              <a:spcBef>
                <a:spcPts val="1200"/>
              </a:spcBef>
            </a:pPr>
            <a:r>
              <a:rPr lang="en-US" dirty="0"/>
              <a:t>All societies as they have industrialized put forth laws governing water pollution</a:t>
            </a:r>
          </a:p>
          <a:p>
            <a:pPr>
              <a:spcBef>
                <a:spcPts val="1200"/>
              </a:spcBef>
            </a:pPr>
            <a:r>
              <a:rPr lang="en-US" dirty="0"/>
              <a:t>In spite of occasional claims of a zero discharge goal, industrialized countries grapple with:</a:t>
            </a:r>
          </a:p>
          <a:p>
            <a:pPr lvl="1"/>
            <a:r>
              <a:rPr lang="en-US" dirty="0"/>
              <a:t> How much total pollution to allow</a:t>
            </a:r>
          </a:p>
          <a:p>
            <a:pPr lvl="1"/>
            <a:r>
              <a:rPr lang="en-US" dirty="0"/>
              <a:t> How to allocate the allowed pollution </a:t>
            </a:r>
          </a:p>
          <a:p>
            <a:pPr lvl="1"/>
            <a:r>
              <a:rPr lang="en-US" dirty="0"/>
              <a:t> Efficiency versus equity tradeoffs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California Irrigated Cropland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36373" y="1935163"/>
            <a:ext cx="567125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U.S. Water Withdrawals v. GNP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3480" y="1954371"/>
            <a:ext cx="6797040" cy="435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617B"/>
                </a:solidFill>
              </a:rPr>
              <a:t>U.S. Water Withdrawals versus GDP</a:t>
            </a:r>
            <a:endParaRPr lang="en-US" sz="3600" dirty="0"/>
          </a:p>
        </p:txBody>
      </p:sp>
      <p:pic>
        <p:nvPicPr>
          <p:cNvPr id="15362" name="Picture 2" descr="Image result for U.S. total water withdrawals gd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62878"/>
            <a:ext cx="7086599" cy="518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8271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U.S. Per Capita Water Withdrawals</a:t>
            </a:r>
          </a:p>
        </p:txBody>
      </p:sp>
      <p:pic>
        <p:nvPicPr>
          <p:cNvPr id="17410" name="Picture 2" descr="Image result for U.S. population per capita water withdrawa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50" y="1752600"/>
            <a:ext cx="736284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3483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Image result for U.S. population water withdrawa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21436"/>
            <a:ext cx="6477000" cy="603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7595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U.S. Water Withdrawals By Source</a:t>
            </a:r>
          </a:p>
        </p:txBody>
      </p:sp>
      <p:pic>
        <p:nvPicPr>
          <p:cNvPr id="18434" name="Picture 2" descr="Image result for trends in population and fresh water withdraw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69344" cy="526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U.S. Water Withdrawals By Type</a:t>
            </a:r>
          </a:p>
        </p:txBody>
      </p:sp>
      <p:pic>
        <p:nvPicPr>
          <p:cNvPr id="14338" name="Picture 2" descr="Image result for U.S. water withdrawals by typ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10172"/>
            <a:ext cx="6629400" cy="530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Allocation of U.S. Freshwater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21274" y="1447800"/>
            <a:ext cx="7714716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Image result for allocation of freshwater united stat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49" y="925994"/>
            <a:ext cx="7903101" cy="593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495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U.S. Indoor Residential Water Use</a:t>
            </a:r>
          </a:p>
        </p:txBody>
      </p:sp>
      <p:pic>
        <p:nvPicPr>
          <p:cNvPr id="12292" name="Picture 4" descr="Image result for typical household water use indoo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524000"/>
            <a:ext cx="8562113" cy="524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/>
              <a:t>Water’s Multifaceted Role in Society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Has played a major role in the geographic typology of economic activity</a:t>
            </a:r>
          </a:p>
          <a:p>
            <a:pPr lvl="1"/>
            <a:r>
              <a:rPr lang="en-US" dirty="0"/>
              <a:t>Location of cities/villages</a:t>
            </a:r>
          </a:p>
          <a:p>
            <a:pPr lvl="2"/>
            <a:r>
              <a:rPr lang="en-US" dirty="0"/>
              <a:t>Agriculture</a:t>
            </a:r>
          </a:p>
          <a:p>
            <a:pPr lvl="2"/>
            <a:r>
              <a:rPr lang="en-US" dirty="0"/>
              <a:t>Climate</a:t>
            </a:r>
          </a:p>
          <a:p>
            <a:pPr lvl="2"/>
            <a:r>
              <a:rPr lang="en-US" dirty="0"/>
              <a:t>Trade</a:t>
            </a:r>
          </a:p>
          <a:p>
            <a:pPr lvl="1"/>
            <a:r>
              <a:rPr lang="en-US" dirty="0"/>
              <a:t>Long lifespan of water infrastructure</a:t>
            </a:r>
          </a:p>
          <a:p>
            <a:pPr lvl="1"/>
            <a:r>
              <a:rPr lang="en-US" dirty="0"/>
              <a:t>Health implications</a:t>
            </a:r>
          </a:p>
          <a:p>
            <a:pPr lvl="1"/>
            <a:r>
              <a:rPr lang="en-US" dirty="0"/>
              <a:t>Political boundaries</a:t>
            </a:r>
          </a:p>
          <a:p>
            <a:pPr lvl="1"/>
            <a:r>
              <a:rPr lang="en-US" dirty="0"/>
              <a:t>Trade routes/flows</a:t>
            </a:r>
          </a:p>
          <a:p>
            <a:pPr lvl="2"/>
            <a:r>
              <a:rPr lang="en-US" dirty="0"/>
              <a:t>Traditional</a:t>
            </a:r>
          </a:p>
          <a:p>
            <a:pPr lvl="2"/>
            <a:r>
              <a:rPr lang="en-US" dirty="0"/>
              <a:t>Current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1999 EPA Estimate of Distribution </a:t>
            </a:r>
            <a:br>
              <a:rPr lang="en-US" sz="4000" dirty="0"/>
            </a:br>
            <a:r>
              <a:rPr lang="en-US" sz="4000" dirty="0"/>
              <a:t>Of Indoor Water Use from 12 Cities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61262"/>
            <a:ext cx="7821215" cy="500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Mississippi River Sub-Basins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Current U.S. Drought Situation</a:t>
            </a:r>
          </a:p>
        </p:txBody>
      </p:sp>
      <p:pic>
        <p:nvPicPr>
          <p:cNvPr id="11266" name="Picture 2" descr="https://www.ncdc.noaa.gov/sites/default/files/January-3-2017-US-Drought-Monitor-Map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421318"/>
            <a:ext cx="6937095" cy="536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U.S. Typhoid Cases By Year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0629" y="1426434"/>
            <a:ext cx="8246171" cy="527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Hydrologic Cycle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363" y="1583725"/>
            <a:ext cx="8831764" cy="489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Where Does Water End Up?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2057400"/>
            <a:ext cx="8884600" cy="386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Location of the World’s Fresh Water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8971" y="1828800"/>
            <a:ext cx="893863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Major World Rivers Basins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1" y="1447800"/>
            <a:ext cx="5502906" cy="520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dirty="0"/>
            </a:br>
            <a:r>
              <a:rPr lang="en-US" sz="4000" dirty="0"/>
              <a:t>Per Capita Water Consumption By Country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689" y="1622899"/>
            <a:ext cx="8477311" cy="470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California per capita water use over tim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28" y="890175"/>
            <a:ext cx="8555944" cy="598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589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Water’s Multifaceted Role in Society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critical to modern agricultural production</a:t>
            </a:r>
          </a:p>
          <a:p>
            <a:pPr lvl="1"/>
            <a:r>
              <a:rPr lang="en-US" dirty="0"/>
              <a:t>Most major cash crops heavily dependent on irrigation</a:t>
            </a:r>
          </a:p>
          <a:p>
            <a:pPr lvl="1"/>
            <a:r>
              <a:rPr lang="en-US" dirty="0"/>
              <a:t>Not able to feed world’s population without </a:t>
            </a:r>
          </a:p>
          <a:p>
            <a:r>
              <a:rPr lang="en-US" dirty="0"/>
              <a:t>Large quantities of “virtual” water embodied in</a:t>
            </a:r>
          </a:p>
          <a:p>
            <a:pPr lvl="1"/>
            <a:r>
              <a:rPr lang="en-US" dirty="0"/>
              <a:t>Dairy</a:t>
            </a:r>
          </a:p>
          <a:p>
            <a:pPr lvl="1"/>
            <a:r>
              <a:rPr lang="en-US" dirty="0"/>
              <a:t>Meat </a:t>
            </a:r>
          </a:p>
          <a:p>
            <a:pPr lvl="1"/>
            <a:r>
              <a:rPr lang="en-US" dirty="0"/>
              <a:t>Some vegetables (e.g., avocado)</a:t>
            </a:r>
          </a:p>
          <a:p>
            <a:r>
              <a:rPr lang="en-US" dirty="0"/>
              <a:t>Agricultural production responsible for considerable fraction of “non-point” source pollution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U.S. Water Footprint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75655"/>
            <a:ext cx="8763000" cy="462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World Water Footprint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5121"/>
            <a:ext cx="8229600" cy="36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Water Footprint Per Capita</a:t>
            </a:r>
          </a:p>
        </p:txBody>
      </p:sp>
      <p:pic>
        <p:nvPicPr>
          <p:cNvPr id="10242" name="Picture 2" descr="Image result for world water footprint per capita imag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47088"/>
            <a:ext cx="6553200" cy="498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7997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World Water Footprint Per Capita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8229600" cy="493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Virtual Water Trade Flows</a:t>
            </a:r>
          </a:p>
        </p:txBody>
      </p:sp>
      <p:pic>
        <p:nvPicPr>
          <p:cNvPr id="9218" name="Picture 2" descr="Image result for world water footprint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55" y="2438400"/>
            <a:ext cx="8618743" cy="323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0555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US" sz="4000" dirty="0"/>
              <a:t>Australian Efficient Water Use Card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592421"/>
            <a:ext cx="3048000" cy="507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dirty="0"/>
            </a:br>
            <a:r>
              <a:rPr lang="en-US" sz="4000" dirty="0"/>
              <a:t>Percentage Access to Safe Drinking Water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2181" y="1600200"/>
            <a:ext cx="8072862" cy="506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Water Sanitation</a:t>
            </a:r>
          </a:p>
        </p:txBody>
      </p:sp>
      <p:pic>
        <p:nvPicPr>
          <p:cNvPr id="8194" name="Picture 2" descr="An estimated 2.4 to 2.6 billion individuals lack access to any type of improved sanitation facility according: to the World Health Organization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30" y="1560417"/>
            <a:ext cx="9155130" cy="514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4942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Autofit/>
          </a:bodyPr>
          <a:lstStyle/>
          <a:p>
            <a:pPr algn="ctr"/>
            <a:br>
              <a:rPr lang="en-US" sz="4000" dirty="0"/>
            </a:br>
            <a:r>
              <a:rPr lang="en-US" sz="4000" dirty="0"/>
              <a:t>Water Related Disease Burden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8683" y="1677565"/>
            <a:ext cx="7859517" cy="494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Interdisciplinary Nature </a:t>
            </a:r>
            <a:br>
              <a:rPr lang="en-US" sz="3600" dirty="0"/>
            </a:br>
            <a:r>
              <a:rPr lang="en-US" sz="3600" dirty="0"/>
              <a:t>Of Water Policy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Hydrologic Cycle</a:t>
            </a:r>
          </a:p>
          <a:p>
            <a:r>
              <a:rPr lang="en-US" dirty="0"/>
              <a:t>Law</a:t>
            </a:r>
          </a:p>
          <a:p>
            <a:r>
              <a:rPr lang="en-US" dirty="0"/>
              <a:t>Engineering </a:t>
            </a:r>
          </a:p>
          <a:p>
            <a:r>
              <a:rPr lang="en-US" dirty="0"/>
              <a:t>Agronomy</a:t>
            </a:r>
          </a:p>
          <a:p>
            <a:r>
              <a:rPr lang="en-US" dirty="0"/>
              <a:t>Ecology</a:t>
            </a:r>
          </a:p>
          <a:p>
            <a:r>
              <a:rPr lang="en-US" dirty="0"/>
              <a:t>Climatology</a:t>
            </a:r>
          </a:p>
          <a:p>
            <a:r>
              <a:rPr lang="en-US" dirty="0"/>
              <a:t>Political Science</a:t>
            </a:r>
          </a:p>
          <a:p>
            <a:r>
              <a:rPr lang="en-US" dirty="0"/>
              <a:t>Sociology/Psychology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Water’s Multifaceted Role In Society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Lots of other withdrawal uses</a:t>
            </a:r>
          </a:p>
          <a:p>
            <a:pPr lvl="1"/>
            <a:r>
              <a:rPr lang="en-US" dirty="0"/>
              <a:t>Electric power generation</a:t>
            </a:r>
          </a:p>
          <a:p>
            <a:pPr lvl="1"/>
            <a:r>
              <a:rPr lang="en-US" dirty="0"/>
              <a:t>Industrial processes</a:t>
            </a:r>
          </a:p>
          <a:p>
            <a:pPr lvl="1"/>
            <a:r>
              <a:rPr lang="en-US" dirty="0"/>
              <a:t>Food processing</a:t>
            </a:r>
          </a:p>
          <a:p>
            <a:r>
              <a:rPr lang="en-US" dirty="0"/>
              <a:t>Water based outdoor recreation</a:t>
            </a:r>
          </a:p>
          <a:p>
            <a:pPr lvl="1"/>
            <a:r>
              <a:rPr lang="en-US" dirty="0"/>
              <a:t>Boating, fishing, swimming</a:t>
            </a:r>
          </a:p>
          <a:p>
            <a:pPr lvl="1"/>
            <a:r>
              <a:rPr lang="en-US" dirty="0"/>
              <a:t>Near shore activities</a:t>
            </a:r>
          </a:p>
          <a:p>
            <a:r>
              <a:rPr lang="en-US" dirty="0"/>
              <a:t>Influence on property values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48512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Conceptualizing Management </a:t>
            </a:r>
            <a:br>
              <a:rPr lang="en-US" sz="3600" dirty="0"/>
            </a:br>
            <a:r>
              <a:rPr lang="en-US" sz="3600" dirty="0"/>
              <a:t>Of A Water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r>
              <a:rPr lang="en-US" dirty="0"/>
              <a:t>A simple initial stylized example:</a:t>
            </a:r>
          </a:p>
          <a:p>
            <a:pPr lvl="1"/>
            <a:r>
              <a:rPr lang="en-US" dirty="0"/>
              <a:t>You inherit a farm in Texas from your grandmother</a:t>
            </a:r>
          </a:p>
          <a:p>
            <a:pPr lvl="1"/>
            <a:r>
              <a:rPr lang="en-US" dirty="0"/>
              <a:t>The farm has a well and has been growing wheat using center pivot irrigation</a:t>
            </a:r>
          </a:p>
          <a:p>
            <a:pPr lvl="1"/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 descr="CenterPiv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657600"/>
            <a:ext cx="4572000" cy="29972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05800" cy="43891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much water to use assuming you live on the farm?</a:t>
            </a:r>
          </a:p>
          <a:p>
            <a:r>
              <a:rPr lang="en-US" dirty="0"/>
              <a:t>Two uses for water basic household use and wheat</a:t>
            </a:r>
          </a:p>
          <a:p>
            <a:pPr lvl="1"/>
            <a:r>
              <a:rPr lang="en-US" dirty="0"/>
              <a:t>Marginal cost of water is simply cost of electricity used to pump out a gallon of water</a:t>
            </a:r>
          </a:p>
          <a:p>
            <a:r>
              <a:rPr lang="en-US" dirty="0"/>
              <a:t>Assume household use the more valuable of the two:</a:t>
            </a:r>
          </a:p>
          <a:p>
            <a:pPr lvl="1"/>
            <a:r>
              <a:rPr lang="en-US" dirty="0"/>
              <a:t>Compare the cost of pumping the household water versus buying it at the local store </a:t>
            </a:r>
          </a:p>
          <a:p>
            <a:pPr lvl="1"/>
            <a:r>
              <a:rPr lang="en-US" dirty="0"/>
              <a:t>Total cost = cost of purchased water plus transport cost</a:t>
            </a:r>
          </a:p>
          <a:p>
            <a:r>
              <a:rPr lang="en-US" dirty="0"/>
              <a:t>Assume use well for household, how much for wheat</a:t>
            </a:r>
          </a:p>
          <a:p>
            <a:pPr lvl="1"/>
            <a:r>
              <a:rPr lang="en-US" dirty="0"/>
              <a:t>Pump water until the marginal revenue from more water equals the marginal cost of water [assumed constant]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Some Dynamic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What if pumping water this month increases the cost of pumping water next month?</a:t>
            </a:r>
          </a:p>
          <a:p>
            <a:pPr lvl="1"/>
            <a:r>
              <a:rPr lang="en-US" dirty="0"/>
              <a:t>Extreme case: water pumped now has 20 year recharge</a:t>
            </a:r>
          </a:p>
          <a:p>
            <a:pPr lvl="1"/>
            <a:r>
              <a:rPr lang="en-US" dirty="0"/>
              <a:t>Present and future pumping now linked</a:t>
            </a:r>
          </a:p>
          <a:p>
            <a:r>
              <a:rPr lang="en-US" dirty="0"/>
              <a:t>What if you can buy surface water from the local irrigation &amp; that water cost more than pumping cost?</a:t>
            </a:r>
          </a:p>
          <a:p>
            <a:r>
              <a:rPr lang="en-US" dirty="0"/>
              <a:t>Would you replace the center pivot system?</a:t>
            </a:r>
          </a:p>
          <a:p>
            <a:r>
              <a:rPr lang="en-US" dirty="0"/>
              <a:t>Interesting effects</a:t>
            </a:r>
          </a:p>
          <a:p>
            <a:pPr lvl="1"/>
            <a:r>
              <a:rPr lang="en-US" dirty="0"/>
              <a:t>Change in the price of wheat</a:t>
            </a:r>
          </a:p>
          <a:p>
            <a:pPr lvl="1"/>
            <a:r>
              <a:rPr lang="en-US" dirty="0"/>
              <a:t>Change in the cost of other inputs</a:t>
            </a:r>
          </a:p>
          <a:p>
            <a:pPr lvl="1"/>
            <a:r>
              <a:rPr lang="en-US" dirty="0"/>
              <a:t>Varietal of wheat with higher yields or less water sensitivity</a:t>
            </a:r>
          </a:p>
          <a:p>
            <a:pPr lvl="1"/>
            <a:r>
              <a:rPr lang="en-US" dirty="0"/>
              <a:t>Change in uncertainty over weather/climate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Externality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if your pumping groundwater reduces amount that can be pumped by your neighbors?</a:t>
            </a:r>
          </a:p>
          <a:p>
            <a:r>
              <a:rPr lang="en-US" dirty="0"/>
              <a:t>What if pumping groundwater causes</a:t>
            </a:r>
          </a:p>
          <a:p>
            <a:pPr lvl="1"/>
            <a:r>
              <a:rPr lang="en-US" dirty="0"/>
              <a:t>Your land to sink</a:t>
            </a:r>
          </a:p>
          <a:p>
            <a:pPr lvl="1"/>
            <a:r>
              <a:rPr lang="en-US" dirty="0"/>
              <a:t>Your neighbors land to sink </a:t>
            </a:r>
          </a:p>
          <a:p>
            <a:r>
              <a:rPr lang="en-US" dirty="0"/>
              <a:t>What if the runoff from your fields causes</a:t>
            </a:r>
          </a:p>
          <a:p>
            <a:pPr lvl="1"/>
            <a:r>
              <a:rPr lang="en-US" dirty="0"/>
              <a:t>Water pollution downstream</a:t>
            </a:r>
          </a:p>
          <a:p>
            <a:pPr lvl="1"/>
            <a:r>
              <a:rPr lang="en-US" dirty="0"/>
              <a:t>Harm to local wildlife and birds</a:t>
            </a:r>
          </a:p>
          <a:p>
            <a:r>
              <a:rPr lang="en-US" dirty="0"/>
              <a:t>What if your use of surface water reduces amount of water available downstream for other purposes?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Next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Property rights to water/basic mechanisms for allocating water</a:t>
            </a:r>
          </a:p>
          <a:p>
            <a:pPr lvl="1"/>
            <a:r>
              <a:rPr lang="en-US" dirty="0"/>
              <a:t>United States</a:t>
            </a:r>
          </a:p>
          <a:p>
            <a:pPr lvl="1"/>
            <a:r>
              <a:rPr lang="en-US" dirty="0"/>
              <a:t>Developing countries</a:t>
            </a:r>
          </a:p>
          <a:p>
            <a:r>
              <a:rPr lang="en-US" dirty="0"/>
              <a:t>Political economy of California water issues</a:t>
            </a:r>
          </a:p>
          <a:p>
            <a:r>
              <a:rPr lang="en-US" dirty="0"/>
              <a:t>Design and operation of water markets</a:t>
            </a:r>
          </a:p>
          <a:p>
            <a:r>
              <a:rPr lang="en-US" dirty="0"/>
              <a:t>International water conflicts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Water’s Multifaceted Role In Society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4389120"/>
          </a:xfrm>
        </p:spPr>
        <p:txBody>
          <a:bodyPr/>
          <a:lstStyle/>
          <a:p>
            <a:r>
              <a:rPr lang="en-US" dirty="0"/>
              <a:t>Crucial for functioning of most ecosystems</a:t>
            </a:r>
          </a:p>
          <a:p>
            <a:r>
              <a:rPr lang="en-US" dirty="0"/>
              <a:t>Underlies much of what is termed ecosystem services</a:t>
            </a:r>
          </a:p>
          <a:p>
            <a:pPr lvl="1"/>
            <a:r>
              <a:rPr lang="en-US" dirty="0"/>
              <a:t>Stream-based ecosystems </a:t>
            </a:r>
          </a:p>
          <a:p>
            <a:pPr lvl="1"/>
            <a:r>
              <a:rPr lang="en-US" dirty="0"/>
              <a:t>Forests</a:t>
            </a:r>
          </a:p>
          <a:p>
            <a:pPr lvl="1"/>
            <a:r>
              <a:rPr lang="en-US" dirty="0"/>
              <a:t>Estuaries </a:t>
            </a:r>
          </a:p>
          <a:p>
            <a:pPr lvl="1"/>
            <a:r>
              <a:rPr lang="en-US" dirty="0"/>
              <a:t>Wetlands (coastal and non-coastal) </a:t>
            </a:r>
          </a:p>
          <a:p>
            <a:pPr lvl="1"/>
            <a:r>
              <a:rPr lang="en-US" dirty="0"/>
              <a:t>Mangroves</a:t>
            </a:r>
          </a:p>
          <a:p>
            <a:r>
              <a:rPr lang="en-US" dirty="0"/>
              <a:t>Floods, droughts, dams and levees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Water’s Multifaceted Role in Society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Tight link between water and energy</a:t>
            </a:r>
          </a:p>
          <a:p>
            <a:pPr lvl="1"/>
            <a:r>
              <a:rPr lang="en-US" dirty="0"/>
              <a:t>20% of energy use in California for moving water</a:t>
            </a:r>
          </a:p>
          <a:p>
            <a:r>
              <a:rPr lang="en-US" dirty="0"/>
              <a:t>Desalination provides a “backstop” technology</a:t>
            </a:r>
          </a:p>
          <a:p>
            <a:pPr lvl="1"/>
            <a:r>
              <a:rPr lang="en-US" dirty="0"/>
              <a:t>Feasible for wealth societies</a:t>
            </a:r>
          </a:p>
          <a:p>
            <a:pPr lvl="1"/>
            <a:r>
              <a:rPr lang="en-US" dirty="0"/>
              <a:t>Energy input large fraction of the cost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2207</TotalTime>
  <Words>1906</Words>
  <Application>Microsoft Office PowerPoint</Application>
  <PresentationFormat>On-screen Show (4:3)</PresentationFormat>
  <Paragraphs>313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8" baseType="lpstr">
      <vt:lpstr>Calibri</vt:lpstr>
      <vt:lpstr>Constantia</vt:lpstr>
      <vt:lpstr>Wingdings 2</vt:lpstr>
      <vt:lpstr>Flow</vt:lpstr>
      <vt:lpstr>Econ 267 Economics of Water</vt:lpstr>
      <vt:lpstr>Water’s Multifaceted Societal Role</vt:lpstr>
      <vt:lpstr>Water’s Multifaceted Role in Society 2</vt:lpstr>
      <vt:lpstr>Water’s Multifaceted Role in Society 3</vt:lpstr>
      <vt:lpstr>Water’s Multifaceted Role in Society 4</vt:lpstr>
      <vt:lpstr>Water’s Multifaceted Role in Society 5</vt:lpstr>
      <vt:lpstr>Water’s Multifaceted Role In Society 6</vt:lpstr>
      <vt:lpstr>Water’s Multifaceted Role In Society 7</vt:lpstr>
      <vt:lpstr>Water’s Multifaceted Role in Society 8</vt:lpstr>
      <vt:lpstr>International Conflict</vt:lpstr>
      <vt:lpstr>Fears Over Future Water Crisis</vt:lpstr>
      <vt:lpstr>Classic Economic Issues</vt:lpstr>
      <vt:lpstr>Classical Economic Issues 2</vt:lpstr>
      <vt:lpstr>Adam Smith on Diamonds and Water</vt:lpstr>
      <vt:lpstr>Classical Economic Issues 3 Typology of Water Quality Benefits</vt:lpstr>
      <vt:lpstr>Classic Economic Issues 4</vt:lpstr>
      <vt:lpstr>Classical Economic Issues 5 </vt:lpstr>
      <vt:lpstr>Classical Economic Issues 6</vt:lpstr>
      <vt:lpstr>Classical Economic Issues 7</vt:lpstr>
      <vt:lpstr>Classical Economic Issues 8</vt:lpstr>
      <vt:lpstr>Carson Prior Water Experience</vt:lpstr>
      <vt:lpstr>PowerPoint Presentation</vt:lpstr>
      <vt:lpstr>PowerPoint Presentation</vt:lpstr>
      <vt:lpstr>PowerPoint Presentation</vt:lpstr>
      <vt:lpstr>PowerPoint Presentation</vt:lpstr>
      <vt:lpstr>Some (Interesting) Water Facts</vt:lpstr>
      <vt:lpstr>San Diego</vt:lpstr>
      <vt:lpstr>San Diego</vt:lpstr>
      <vt:lpstr>San Diego Reservoirs</vt:lpstr>
      <vt:lpstr>San Diego (2007)</vt:lpstr>
      <vt:lpstr>San Diego (2015)</vt:lpstr>
      <vt:lpstr>San Diego</vt:lpstr>
      <vt:lpstr>San Diego</vt:lpstr>
      <vt:lpstr>San Diego</vt:lpstr>
      <vt:lpstr>California Water Infrastructure</vt:lpstr>
      <vt:lpstr> California State Water Project</vt:lpstr>
      <vt:lpstr>Allocation of California Water</vt:lpstr>
      <vt:lpstr>California Water Urban v. Agricultural</vt:lpstr>
      <vt:lpstr>California Water Use by Crop</vt:lpstr>
      <vt:lpstr>California Irrigated Cropland </vt:lpstr>
      <vt:lpstr>U.S. Water Withdrawals v. GNP</vt:lpstr>
      <vt:lpstr>U.S. Water Withdrawals versus GDP</vt:lpstr>
      <vt:lpstr>U.S. Per Capita Water Withdrawals</vt:lpstr>
      <vt:lpstr>PowerPoint Presentation</vt:lpstr>
      <vt:lpstr>U.S. Water Withdrawals By Source</vt:lpstr>
      <vt:lpstr>U.S. Water Withdrawals By Type</vt:lpstr>
      <vt:lpstr>Allocation of U.S. Freshwater</vt:lpstr>
      <vt:lpstr>PowerPoint Presentation</vt:lpstr>
      <vt:lpstr>U.S. Indoor Residential Water Use</vt:lpstr>
      <vt:lpstr>1999 EPA Estimate of Distribution  Of Indoor Water Use from 12 Cities</vt:lpstr>
      <vt:lpstr>Mississippi River Sub-Basins</vt:lpstr>
      <vt:lpstr>Current U.S. Drought Situation</vt:lpstr>
      <vt:lpstr>U.S. Typhoid Cases By Year</vt:lpstr>
      <vt:lpstr>Hydrologic Cycle</vt:lpstr>
      <vt:lpstr>Where Does Water End Up?</vt:lpstr>
      <vt:lpstr>Location of the World’s Fresh Water</vt:lpstr>
      <vt:lpstr>Major World Rivers Basins</vt:lpstr>
      <vt:lpstr> Per Capita Water Consumption By Country</vt:lpstr>
      <vt:lpstr>PowerPoint Presentation</vt:lpstr>
      <vt:lpstr>U.S. Water Footprint</vt:lpstr>
      <vt:lpstr>World Water Footprint</vt:lpstr>
      <vt:lpstr>Water Footprint Per Capita</vt:lpstr>
      <vt:lpstr>World Water Footprint Per Capita</vt:lpstr>
      <vt:lpstr>Virtual Water Trade Flows</vt:lpstr>
      <vt:lpstr>Australian Efficient Water Use Card</vt:lpstr>
      <vt:lpstr> Percentage Access to Safe Drinking Water</vt:lpstr>
      <vt:lpstr>Water Sanitation</vt:lpstr>
      <vt:lpstr> Water Related Disease Burden</vt:lpstr>
      <vt:lpstr>Interdisciplinary Nature  Of Water Policy Research</vt:lpstr>
      <vt:lpstr>Conceptualizing Management  Of A Water System</vt:lpstr>
      <vt:lpstr>PowerPoint Presentation</vt:lpstr>
      <vt:lpstr>Some Dynamic Issues</vt:lpstr>
      <vt:lpstr>Externality Considerations</vt:lpstr>
      <vt:lpstr>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</dc:creator>
  <cp:lastModifiedBy>Richard Carson</cp:lastModifiedBy>
  <cp:revision>188</cp:revision>
  <dcterms:created xsi:type="dcterms:W3CDTF">2009-01-04T21:02:25Z</dcterms:created>
  <dcterms:modified xsi:type="dcterms:W3CDTF">2017-01-10T08:35:18Z</dcterms:modified>
</cp:coreProperties>
</file>